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702" r:id="rId2"/>
  </p:sldMasterIdLst>
  <p:sldIdLst>
    <p:sldId id="256" r:id="rId3"/>
    <p:sldId id="273" r:id="rId4"/>
    <p:sldId id="284" r:id="rId5"/>
    <p:sldId id="287" r:id="rId6"/>
    <p:sldId id="285" r:id="rId7"/>
    <p:sldId id="286" r:id="rId8"/>
    <p:sldId id="288" r:id="rId9"/>
    <p:sldId id="289" r:id="rId10"/>
    <p:sldId id="274" r:id="rId11"/>
    <p:sldId id="275" r:id="rId12"/>
    <p:sldId id="276" r:id="rId13"/>
    <p:sldId id="277" r:id="rId14"/>
    <p:sldId id="278" r:id="rId15"/>
    <p:sldId id="282" r:id="rId16"/>
    <p:sldId id="279" r:id="rId17"/>
    <p:sldId id="280" r:id="rId18"/>
    <p:sldId id="281" r:id="rId19"/>
    <p:sldId id="283" r:id="rId20"/>
    <p:sldId id="257" r:id="rId21"/>
    <p:sldId id="258" r:id="rId22"/>
    <p:sldId id="259" r:id="rId23"/>
    <p:sldId id="262" r:id="rId24"/>
    <p:sldId id="260" r:id="rId25"/>
    <p:sldId id="261" r:id="rId26"/>
    <p:sldId id="263" r:id="rId27"/>
    <p:sldId id="264" r:id="rId28"/>
    <p:sldId id="269" r:id="rId29"/>
    <p:sldId id="265" r:id="rId30"/>
    <p:sldId id="266" r:id="rId31"/>
    <p:sldId id="270" r:id="rId32"/>
    <p:sldId id="268" r:id="rId33"/>
    <p:sldId id="272" r:id="rId34"/>
    <p:sldId id="27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B0AC"/>
    <a:srgbClr val="F28E2B"/>
    <a:srgbClr val="9C755F"/>
    <a:srgbClr val="FF9DA7"/>
    <a:srgbClr val="76B7B2"/>
    <a:srgbClr val="B07AA1"/>
    <a:srgbClr val="FFCC00"/>
    <a:srgbClr val="E47C7B"/>
    <a:srgbClr val="2C303C"/>
    <a:srgbClr val="373E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79" autoAdjust="0"/>
    <p:restoredTop sz="94660"/>
  </p:normalViewPr>
  <p:slideViewPr>
    <p:cSldViewPr snapToGrid="0">
      <p:cViewPr varScale="1">
        <p:scale>
          <a:sx n="91" d="100"/>
          <a:sy n="91" d="100"/>
        </p:scale>
        <p:origin x="51" y="2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206455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362041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3648816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Tw Cen MT" panose="020B0602020104020603" pitchFamily="34" charset="0"/>
              </a:defRPr>
            </a:lvl1pPr>
          </a:lstStyle>
          <a:p>
            <a:fld id="{CC4AB2BD-51AC-41E3-9FBB-061ED9413E93}" type="datetimeFigureOut">
              <a:rPr lang="en-US" smtClean="0">
                <a:solidFill>
                  <a:srgbClr val="46464A">
                    <a:lumMod val="20000"/>
                    <a:lumOff val="80000"/>
                  </a:srgbClr>
                </a:solidFill>
              </a:rPr>
              <a:pPr/>
              <a:t>2/12/2019</a:t>
            </a:fld>
            <a:endParaRPr lang="en-US" dirty="0">
              <a:solidFill>
                <a:srgbClr val="46464A">
                  <a:lumMod val="20000"/>
                  <a:lumOff val="80000"/>
                </a:srgbClr>
              </a:solidFill>
            </a:endParaRPr>
          </a:p>
        </p:txBody>
      </p:sp>
      <p:sp>
        <p:nvSpPr>
          <p:cNvPr id="5" name="Footer Placeholder 4"/>
          <p:cNvSpPr>
            <a:spLocks noGrp="1"/>
          </p:cNvSpPr>
          <p:nvPr>
            <p:ph type="ftr" sz="quarter" idx="11"/>
          </p:nvPr>
        </p:nvSpPr>
        <p:spPr/>
        <p:txBody>
          <a:bodyPr/>
          <a:lstStyle>
            <a:lvl1pPr>
              <a:defRPr>
                <a:latin typeface="Tw Cen MT" panose="020B0602020104020603" pitchFamily="34" charset="0"/>
              </a:defRPr>
            </a:lvl1pPr>
          </a:lstStyle>
          <a:p>
            <a:endParaRPr lang="en-US" dirty="0">
              <a:solidFill>
                <a:srgbClr val="46464A">
                  <a:lumMod val="20000"/>
                  <a:lumOff val="80000"/>
                </a:srgbClr>
              </a:solidFill>
            </a:endParaRPr>
          </a:p>
        </p:txBody>
      </p:sp>
      <p:sp>
        <p:nvSpPr>
          <p:cNvPr id="6" name="Slide Number Placeholder 5"/>
          <p:cNvSpPr>
            <a:spLocks noGrp="1"/>
          </p:cNvSpPr>
          <p:nvPr>
            <p:ph type="sldNum" sz="quarter" idx="12"/>
          </p:nvPr>
        </p:nvSpPr>
        <p:spPr/>
        <p:txBody>
          <a:bodyPr/>
          <a:lstStyle>
            <a:lvl1pPr>
              <a:defRPr>
                <a:latin typeface="Tw Cen MT" panose="020B0602020104020603" pitchFamily="34" charset="0"/>
              </a:defRPr>
            </a:lvl1pPr>
          </a:lstStyle>
          <a:p>
            <a:fld id="{4CFE891E-D65D-483B-904D-D20B3EE16E76}" type="slidenum">
              <a:rPr lang="en-US" smtClean="0">
                <a:solidFill>
                  <a:srgbClr val="46464A">
                    <a:lumMod val="60000"/>
                    <a:lumOff val="40000"/>
                  </a:srgbClr>
                </a:solidFill>
              </a:rPr>
              <a:pPr/>
              <a:t>‹#›</a:t>
            </a:fld>
            <a:endParaRPr lang="en-US" dirty="0">
              <a:solidFill>
                <a:srgbClr val="46464A">
                  <a:lumMod val="60000"/>
                  <a:lumOff val="40000"/>
                </a:srgbClr>
              </a:solidFill>
            </a:endParaRPr>
          </a:p>
        </p:txBody>
      </p:sp>
    </p:spTree>
    <p:extLst>
      <p:ext uri="{BB962C8B-B14F-4D97-AF65-F5344CB8AC3E}">
        <p14:creationId xmlns:p14="http://schemas.microsoft.com/office/powerpoint/2010/main" val="4041915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Tw Cen MT" panose="020B0602020104020603" pitchFamily="34" charset="0"/>
              </a:defRPr>
            </a:lvl1pPr>
          </a:lstStyle>
          <a:p>
            <a:fld id="{CC4AB2BD-51AC-41E3-9FBB-061ED9413E93}" type="datetimeFigureOut">
              <a:rPr lang="en-US" smtClean="0">
                <a:solidFill>
                  <a:srgbClr val="46464A">
                    <a:lumMod val="20000"/>
                    <a:lumOff val="80000"/>
                  </a:srgbClr>
                </a:solidFill>
              </a:rPr>
              <a:pPr/>
              <a:t>2/12/2019</a:t>
            </a:fld>
            <a:endParaRPr lang="en-US" dirty="0">
              <a:solidFill>
                <a:srgbClr val="46464A">
                  <a:lumMod val="20000"/>
                  <a:lumOff val="80000"/>
                </a:srgbClr>
              </a:solidFill>
            </a:endParaRPr>
          </a:p>
        </p:txBody>
      </p:sp>
      <p:sp>
        <p:nvSpPr>
          <p:cNvPr id="6" name="Footer Placeholder 5"/>
          <p:cNvSpPr>
            <a:spLocks noGrp="1"/>
          </p:cNvSpPr>
          <p:nvPr>
            <p:ph type="ftr" sz="quarter" idx="11"/>
          </p:nvPr>
        </p:nvSpPr>
        <p:spPr/>
        <p:txBody>
          <a:bodyPr/>
          <a:lstStyle>
            <a:lvl1pPr>
              <a:defRPr>
                <a:latin typeface="Tw Cen MT" panose="020B0602020104020603" pitchFamily="34" charset="0"/>
              </a:defRPr>
            </a:lvl1pPr>
          </a:lstStyle>
          <a:p>
            <a:endParaRPr lang="en-US" dirty="0">
              <a:solidFill>
                <a:srgbClr val="46464A">
                  <a:lumMod val="20000"/>
                  <a:lumOff val="80000"/>
                </a:srgbClr>
              </a:solidFill>
            </a:endParaRPr>
          </a:p>
        </p:txBody>
      </p:sp>
      <p:sp>
        <p:nvSpPr>
          <p:cNvPr id="7" name="Slide Number Placeholder 6"/>
          <p:cNvSpPr>
            <a:spLocks noGrp="1"/>
          </p:cNvSpPr>
          <p:nvPr>
            <p:ph type="sldNum" sz="quarter" idx="12"/>
          </p:nvPr>
        </p:nvSpPr>
        <p:spPr/>
        <p:txBody>
          <a:bodyPr/>
          <a:lstStyle>
            <a:lvl1pPr>
              <a:defRPr>
                <a:latin typeface="Tw Cen MT" panose="020B0602020104020603" pitchFamily="34" charset="0"/>
              </a:defRPr>
            </a:lvl1pPr>
          </a:lstStyle>
          <a:p>
            <a:fld id="{4CFE891E-D65D-483B-904D-D20B3EE16E76}" type="slidenum">
              <a:rPr lang="en-US" smtClean="0">
                <a:solidFill>
                  <a:srgbClr val="46464A">
                    <a:lumMod val="60000"/>
                    <a:lumOff val="40000"/>
                  </a:srgbClr>
                </a:solidFill>
              </a:rPr>
              <a:pPr/>
              <a:t>‹#›</a:t>
            </a:fld>
            <a:endParaRPr lang="en-US" dirty="0">
              <a:solidFill>
                <a:srgbClr val="46464A">
                  <a:lumMod val="60000"/>
                  <a:lumOff val="40000"/>
                </a:srgbClr>
              </a:solidFill>
            </a:endParaRPr>
          </a:p>
        </p:txBody>
      </p:sp>
    </p:spTree>
    <p:extLst>
      <p:ext uri="{BB962C8B-B14F-4D97-AF65-F5344CB8AC3E}">
        <p14:creationId xmlns:p14="http://schemas.microsoft.com/office/powerpoint/2010/main" val="2698276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Tw Cen MT" panose="020B0602020104020603" pitchFamily="34" charset="0"/>
              </a:defRPr>
            </a:lvl1pPr>
          </a:lstStyle>
          <a:p>
            <a:fld id="{CC4AB2BD-51AC-41E3-9FBB-061ED9413E93}" type="datetimeFigureOut">
              <a:rPr lang="en-US" smtClean="0">
                <a:solidFill>
                  <a:srgbClr val="46464A">
                    <a:lumMod val="20000"/>
                    <a:lumOff val="80000"/>
                  </a:srgbClr>
                </a:solidFill>
              </a:rPr>
              <a:pPr/>
              <a:t>2/12/2019</a:t>
            </a:fld>
            <a:endParaRPr lang="en-US" dirty="0">
              <a:solidFill>
                <a:srgbClr val="46464A">
                  <a:lumMod val="20000"/>
                  <a:lumOff val="80000"/>
                </a:srgbClr>
              </a:solidFill>
            </a:endParaRPr>
          </a:p>
        </p:txBody>
      </p:sp>
      <p:sp>
        <p:nvSpPr>
          <p:cNvPr id="4" name="Footer Placeholder 3"/>
          <p:cNvSpPr>
            <a:spLocks noGrp="1"/>
          </p:cNvSpPr>
          <p:nvPr>
            <p:ph type="ftr" sz="quarter" idx="11"/>
          </p:nvPr>
        </p:nvSpPr>
        <p:spPr/>
        <p:txBody>
          <a:bodyPr/>
          <a:lstStyle>
            <a:lvl1pPr>
              <a:defRPr>
                <a:latin typeface="Tw Cen MT" panose="020B0602020104020603" pitchFamily="34" charset="0"/>
              </a:defRPr>
            </a:lvl1pPr>
          </a:lstStyle>
          <a:p>
            <a:endParaRPr lang="en-US" dirty="0">
              <a:solidFill>
                <a:srgbClr val="46464A">
                  <a:lumMod val="20000"/>
                  <a:lumOff val="80000"/>
                </a:srgbClr>
              </a:solidFill>
            </a:endParaRPr>
          </a:p>
        </p:txBody>
      </p:sp>
      <p:sp>
        <p:nvSpPr>
          <p:cNvPr id="5" name="Slide Number Placeholder 4"/>
          <p:cNvSpPr>
            <a:spLocks noGrp="1"/>
          </p:cNvSpPr>
          <p:nvPr>
            <p:ph type="sldNum" sz="quarter" idx="12"/>
          </p:nvPr>
        </p:nvSpPr>
        <p:spPr/>
        <p:txBody>
          <a:bodyPr/>
          <a:lstStyle>
            <a:lvl1pPr>
              <a:defRPr>
                <a:latin typeface="Tw Cen MT" panose="020B0602020104020603" pitchFamily="34" charset="0"/>
              </a:defRPr>
            </a:lvl1pPr>
          </a:lstStyle>
          <a:p>
            <a:fld id="{4CFE891E-D65D-483B-904D-D20B3EE16E76}" type="slidenum">
              <a:rPr lang="en-US" smtClean="0">
                <a:solidFill>
                  <a:srgbClr val="46464A">
                    <a:lumMod val="60000"/>
                    <a:lumOff val="40000"/>
                  </a:srgbClr>
                </a:solidFill>
              </a:rPr>
              <a:pPr/>
              <a:t>‹#›</a:t>
            </a:fld>
            <a:endParaRPr lang="en-US" dirty="0">
              <a:solidFill>
                <a:srgbClr val="46464A">
                  <a:lumMod val="60000"/>
                  <a:lumOff val="40000"/>
                </a:srgbClr>
              </a:solidFill>
            </a:endParaRPr>
          </a:p>
        </p:txBody>
      </p:sp>
    </p:spTree>
    <p:extLst>
      <p:ext uri="{BB962C8B-B14F-4D97-AF65-F5344CB8AC3E}">
        <p14:creationId xmlns:p14="http://schemas.microsoft.com/office/powerpoint/2010/main" val="630070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Tw Cen MT" panose="020B0602020104020603" pitchFamily="34" charset="0"/>
              </a:defRPr>
            </a:lvl1pPr>
          </a:lstStyle>
          <a:p>
            <a:fld id="{CC4AB2BD-51AC-41E3-9FBB-061ED9413E93}" type="datetimeFigureOut">
              <a:rPr lang="en-US" smtClean="0">
                <a:solidFill>
                  <a:srgbClr val="46464A">
                    <a:lumMod val="20000"/>
                    <a:lumOff val="80000"/>
                  </a:srgbClr>
                </a:solidFill>
              </a:rPr>
              <a:pPr/>
              <a:t>2/12/2019</a:t>
            </a:fld>
            <a:endParaRPr lang="en-US" dirty="0">
              <a:solidFill>
                <a:srgbClr val="46464A">
                  <a:lumMod val="20000"/>
                  <a:lumOff val="80000"/>
                </a:srgbClr>
              </a:solidFill>
            </a:endParaRPr>
          </a:p>
        </p:txBody>
      </p:sp>
      <p:sp>
        <p:nvSpPr>
          <p:cNvPr id="6" name="Footer Placeholder 5"/>
          <p:cNvSpPr>
            <a:spLocks noGrp="1"/>
          </p:cNvSpPr>
          <p:nvPr>
            <p:ph type="ftr" sz="quarter" idx="11"/>
          </p:nvPr>
        </p:nvSpPr>
        <p:spPr/>
        <p:txBody>
          <a:bodyPr/>
          <a:lstStyle>
            <a:lvl1pPr>
              <a:defRPr>
                <a:latin typeface="Tw Cen MT" panose="020B0602020104020603" pitchFamily="34" charset="0"/>
              </a:defRPr>
            </a:lvl1pPr>
          </a:lstStyle>
          <a:p>
            <a:endParaRPr lang="en-US" dirty="0">
              <a:solidFill>
                <a:srgbClr val="46464A">
                  <a:lumMod val="20000"/>
                  <a:lumOff val="80000"/>
                </a:srgbClr>
              </a:solidFill>
            </a:endParaRPr>
          </a:p>
        </p:txBody>
      </p:sp>
      <p:sp>
        <p:nvSpPr>
          <p:cNvPr id="7" name="Slide Number Placeholder 6"/>
          <p:cNvSpPr>
            <a:spLocks noGrp="1"/>
          </p:cNvSpPr>
          <p:nvPr>
            <p:ph type="sldNum" sz="quarter" idx="12"/>
          </p:nvPr>
        </p:nvSpPr>
        <p:spPr/>
        <p:txBody>
          <a:bodyPr/>
          <a:lstStyle>
            <a:lvl1pPr>
              <a:defRPr>
                <a:latin typeface="Tw Cen MT" panose="020B0602020104020603" pitchFamily="34" charset="0"/>
              </a:defRPr>
            </a:lvl1pPr>
          </a:lstStyle>
          <a:p>
            <a:fld id="{4CFE891E-D65D-483B-904D-D20B3EE16E76}" type="slidenum">
              <a:rPr lang="en-US" smtClean="0">
                <a:solidFill>
                  <a:srgbClr val="46464A">
                    <a:lumMod val="60000"/>
                    <a:lumOff val="40000"/>
                  </a:srgbClr>
                </a:solidFill>
              </a:rPr>
              <a:pPr/>
              <a:t>‹#›</a:t>
            </a:fld>
            <a:endParaRPr lang="en-US" dirty="0">
              <a:solidFill>
                <a:srgbClr val="46464A">
                  <a:lumMod val="60000"/>
                  <a:lumOff val="40000"/>
                </a:srgbClr>
              </a:solidFill>
            </a:endParaRPr>
          </a:p>
        </p:txBody>
      </p:sp>
    </p:spTree>
    <p:extLst>
      <p:ext uri="{BB962C8B-B14F-4D97-AF65-F5344CB8AC3E}">
        <p14:creationId xmlns:p14="http://schemas.microsoft.com/office/powerpoint/2010/main" val="20393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632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2380604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1028834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223197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297916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26348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1136623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5BBBFFC-0995-4F9D-94A4-3CFDFE49511B}" type="datetimeFigureOut">
              <a:rPr lang="en-US" smtClean="0"/>
              <a:t>2/12/2019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8FFD0BD-BC77-4280-BCE0-258D42C4FA32}" type="slidenum">
              <a:rPr lang="en-US" smtClean="0"/>
              <a:t>‹#›</a:t>
            </a:fld>
            <a:endParaRPr lang="en-US"/>
          </a:p>
        </p:txBody>
      </p:sp>
    </p:spTree>
    <p:extLst>
      <p:ext uri="{BB962C8B-B14F-4D97-AF65-F5344CB8AC3E}">
        <p14:creationId xmlns:p14="http://schemas.microsoft.com/office/powerpoint/2010/main" val="223272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A picture containing tennis, animal&#10;&#10;Description automatically generated">
            <a:extLst>
              <a:ext uri="{FF2B5EF4-FFF2-40B4-BE49-F238E27FC236}">
                <a16:creationId xmlns:a16="http://schemas.microsoft.com/office/drawing/2014/main" id="{2E85659C-929D-44F4-817B-754E4D191CC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137660" cy="6858000"/>
          </a:xfrm>
          <a:prstGeom prst="rect">
            <a:avLst/>
          </a:prstGeom>
        </p:spPr>
      </p:pic>
      <p:sp>
        <p:nvSpPr>
          <p:cNvPr id="2" name="Title Placeholder 1"/>
          <p:cNvSpPr>
            <a:spLocks noGrp="1"/>
          </p:cNvSpPr>
          <p:nvPr>
            <p:ph type="title"/>
          </p:nvPr>
        </p:nvSpPr>
        <p:spPr>
          <a:xfrm>
            <a:off x="430690" y="370095"/>
            <a:ext cx="3212001" cy="212959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22304" y="785191"/>
            <a:ext cx="6831495" cy="53917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903108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Tw Cen MT" panose="020B0602020104020603" pitchFamily="34" charset="0"/>
              </a:defRPr>
            </a:lvl1pPr>
          </a:lstStyle>
          <a:p>
            <a:fld id="{CC4AB2BD-51AC-41E3-9FBB-061ED9413E93}" type="datetimeFigureOut">
              <a:rPr lang="en-US" smtClean="0"/>
              <a:pPr/>
              <a:t>2/12/2019</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Tw Cen MT" panose="020B0602020104020603" pitchFamily="34"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Tw Cen MT" panose="020B0602020104020603" pitchFamily="34" charset="0"/>
              </a:defRPr>
            </a:lvl1pPr>
          </a:lstStyle>
          <a:p>
            <a:fld id="{4CFE891E-D65D-483B-904D-D20B3EE16E76}" type="slidenum">
              <a:rPr lang="en-US" smtClean="0"/>
              <a:pPr/>
              <a:t>‹#›</a:t>
            </a:fld>
            <a:endParaRPr lang="en-US" dirty="0"/>
          </a:p>
        </p:txBody>
      </p:sp>
    </p:spTree>
    <p:extLst>
      <p:ext uri="{BB962C8B-B14F-4D97-AF65-F5344CB8AC3E}">
        <p14:creationId xmlns:p14="http://schemas.microsoft.com/office/powerpoint/2010/main" val="383474667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sz="4400" kern="1200" spc="-50" baseline="0">
          <a:solidFill>
            <a:schemeClr val="tx1"/>
          </a:solidFill>
          <a:latin typeface="Tw Cen MT" panose="020B0602020104020603"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Tw Cen MT" panose="020B0602020104020603"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Tw Cen MT" panose="020B0602020104020603"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w Cen MT" panose="020B0602020104020603"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w Cen MT" panose="020B0602020104020603"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Tw Cen MT" panose="020B0602020104020603"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wearing costumes&#10;&#10;Description automatically generated">
            <a:extLst>
              <a:ext uri="{FF2B5EF4-FFF2-40B4-BE49-F238E27FC236}">
                <a16:creationId xmlns:a16="http://schemas.microsoft.com/office/drawing/2014/main" id="{4715A579-2596-41A3-B07C-1612BE205137}"/>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a:stretch/>
        </p:blipFill>
        <p:spPr>
          <a:xfrm>
            <a:off x="-3983" y="10"/>
            <a:ext cx="12192000" cy="4571990"/>
          </a:xfrm>
          <a:prstGeom prst="rect">
            <a:avLst/>
          </a:prstGeom>
        </p:spPr>
      </p:pic>
      <p:sp>
        <p:nvSpPr>
          <p:cNvPr id="4" name="Rectangle 3">
            <a:extLst>
              <a:ext uri="{FF2B5EF4-FFF2-40B4-BE49-F238E27FC236}">
                <a16:creationId xmlns:a16="http://schemas.microsoft.com/office/drawing/2014/main" id="{E6134F7A-3208-463A-AD1A-1DA8456A90DA}"/>
              </a:ext>
            </a:extLst>
          </p:cNvPr>
          <p:cNvSpPr/>
          <p:nvPr/>
        </p:nvSpPr>
        <p:spPr>
          <a:xfrm>
            <a:off x="-3983" y="4572000"/>
            <a:ext cx="12195983" cy="2285990"/>
          </a:xfrm>
          <a:prstGeom prst="rect">
            <a:avLst/>
          </a:prstGeom>
          <a:solidFill>
            <a:srgbClr val="373E4B"/>
          </a:solidFill>
          <a:ln>
            <a:noFill/>
          </a:ln>
          <a:effectLst>
            <a:outerShdw blurRad="342900" dist="38100" dir="16200000"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303C"/>
              </a:solidFill>
            </a:endParaRPr>
          </a:p>
        </p:txBody>
      </p:sp>
      <p:sp>
        <p:nvSpPr>
          <p:cNvPr id="2" name="Title 1">
            <a:extLst>
              <a:ext uri="{FF2B5EF4-FFF2-40B4-BE49-F238E27FC236}">
                <a16:creationId xmlns:a16="http://schemas.microsoft.com/office/drawing/2014/main" id="{18C95561-87E0-4C51-8642-CDA6C68D56FE}"/>
              </a:ext>
            </a:extLst>
          </p:cNvPr>
          <p:cNvSpPr>
            <a:spLocks noGrp="1"/>
          </p:cNvSpPr>
          <p:nvPr>
            <p:ph type="ctrTitle"/>
          </p:nvPr>
        </p:nvSpPr>
        <p:spPr>
          <a:xfrm>
            <a:off x="3692894" y="5081469"/>
            <a:ext cx="4407192" cy="1264588"/>
          </a:xfrm>
        </p:spPr>
        <p:txBody>
          <a:bodyPr anchor="ctr">
            <a:normAutofit/>
          </a:bodyPr>
          <a:lstStyle/>
          <a:p>
            <a:pPr algn="r"/>
            <a:r>
              <a:rPr lang="en-US" dirty="0">
                <a:solidFill>
                  <a:schemeClr val="tx1"/>
                </a:solidFill>
              </a:rPr>
              <a:t>At the Movies</a:t>
            </a:r>
          </a:p>
        </p:txBody>
      </p:sp>
      <p:sp>
        <p:nvSpPr>
          <p:cNvPr id="3" name="Subtitle 2">
            <a:extLst>
              <a:ext uri="{FF2B5EF4-FFF2-40B4-BE49-F238E27FC236}">
                <a16:creationId xmlns:a16="http://schemas.microsoft.com/office/drawing/2014/main" id="{D279E02E-B566-4759-9944-2DC5E36B8321}"/>
              </a:ext>
            </a:extLst>
          </p:cNvPr>
          <p:cNvSpPr>
            <a:spLocks noGrp="1"/>
          </p:cNvSpPr>
          <p:nvPr>
            <p:ph type="subTitle" idx="1"/>
          </p:nvPr>
        </p:nvSpPr>
        <p:spPr>
          <a:xfrm>
            <a:off x="8499107" y="5091763"/>
            <a:ext cx="2974207" cy="1264587"/>
          </a:xfrm>
        </p:spPr>
        <p:txBody>
          <a:bodyPr anchor="ctr">
            <a:normAutofit fontScale="92500" lnSpcReduction="20000"/>
          </a:bodyPr>
          <a:lstStyle/>
          <a:p>
            <a:pPr algn="l"/>
            <a:r>
              <a:rPr lang="en-US" sz="1800" dirty="0"/>
              <a:t>Sam Wood</a:t>
            </a:r>
          </a:p>
          <a:p>
            <a:pPr algn="l"/>
            <a:r>
              <a:rPr lang="en-US" sz="1800" dirty="0" err="1"/>
              <a:t>Imamah</a:t>
            </a:r>
            <a:r>
              <a:rPr lang="en-US" sz="1800" dirty="0"/>
              <a:t> Younus</a:t>
            </a:r>
          </a:p>
          <a:p>
            <a:pPr algn="l"/>
            <a:r>
              <a:rPr lang="en-US" sz="1800" dirty="0"/>
              <a:t>Jen Clarke</a:t>
            </a:r>
          </a:p>
          <a:p>
            <a:pPr algn="l"/>
            <a:r>
              <a:rPr lang="en-US" sz="1800" dirty="0"/>
              <a:t>Meagan Heine</a:t>
            </a:r>
          </a:p>
        </p:txBody>
      </p:sp>
      <p:cxnSp>
        <p:nvCxnSpPr>
          <p:cNvPr id="8" name="Straight Connector 7">
            <a:extLst>
              <a:ext uri="{FF2B5EF4-FFF2-40B4-BE49-F238E27FC236}">
                <a16:creationId xmlns:a16="http://schemas.microsoft.com/office/drawing/2014/main" id="{96A4E946-BB44-4E73-A394-E93E4A011ACA}"/>
              </a:ext>
            </a:extLst>
          </p:cNvPr>
          <p:cNvCxnSpPr/>
          <p:nvPr/>
        </p:nvCxnSpPr>
        <p:spPr>
          <a:xfrm>
            <a:off x="8277447" y="5091763"/>
            <a:ext cx="0" cy="1128284"/>
          </a:xfrm>
          <a:prstGeom prst="line">
            <a:avLst/>
          </a:prstGeom>
          <a:ln w="28575">
            <a:solidFill>
              <a:srgbClr val="E47C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46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635D-8604-4D57-A935-D187A22CD05E}"/>
              </a:ext>
            </a:extLst>
          </p:cNvPr>
          <p:cNvSpPr>
            <a:spLocks noGrp="1"/>
          </p:cNvSpPr>
          <p:nvPr>
            <p:ph type="title"/>
          </p:nvPr>
        </p:nvSpPr>
        <p:spPr/>
        <p:txBody>
          <a:bodyPr/>
          <a:lstStyle/>
          <a:p>
            <a:r>
              <a:rPr lang="en-US" dirty="0"/>
              <a:t>Sentiment Analysis</a:t>
            </a:r>
            <a:br>
              <a:rPr lang="en-US" dirty="0"/>
            </a:br>
            <a:r>
              <a:rPr lang="en-US" sz="2400" dirty="0">
                <a:solidFill>
                  <a:srgbClr val="FFCC00"/>
                </a:solidFill>
              </a:rPr>
              <a:t>VADER</a:t>
            </a:r>
            <a:endParaRPr lang="en-US" dirty="0"/>
          </a:p>
        </p:txBody>
      </p:sp>
      <p:sp>
        <p:nvSpPr>
          <p:cNvPr id="9" name="Content Placeholder 2">
            <a:extLst>
              <a:ext uri="{FF2B5EF4-FFF2-40B4-BE49-F238E27FC236}">
                <a16:creationId xmlns:a16="http://schemas.microsoft.com/office/drawing/2014/main" id="{F1EBC6C2-F425-448A-BF9A-BBB96240D158}"/>
              </a:ext>
            </a:extLst>
          </p:cNvPr>
          <p:cNvSpPr>
            <a:spLocks noGrp="1"/>
          </p:cNvSpPr>
          <p:nvPr>
            <p:ph idx="1"/>
          </p:nvPr>
        </p:nvSpPr>
        <p:spPr>
          <a:xfrm>
            <a:off x="4522304" y="785191"/>
            <a:ext cx="6831495" cy="5391772"/>
          </a:xfrm>
        </p:spPr>
        <p:txBody>
          <a:bodyPr/>
          <a:lstStyle/>
          <a:p>
            <a:r>
              <a:rPr lang="en-US" dirty="0"/>
              <a:t>An emotional intensity scale of -1 to 1</a:t>
            </a:r>
          </a:p>
          <a:p>
            <a:r>
              <a:rPr lang="en-US" dirty="0"/>
              <a:t>Created using human raters from Amazon Mechanical Turk</a:t>
            </a:r>
          </a:p>
          <a:p>
            <a:r>
              <a:rPr lang="en-US" dirty="0"/>
              <a:t>Includes ratings for emoticons, punctuation, capitalization, and other modifiers</a:t>
            </a:r>
          </a:p>
        </p:txBody>
      </p:sp>
      <p:sp>
        <p:nvSpPr>
          <p:cNvPr id="10" name="TextBox 9">
            <a:extLst>
              <a:ext uri="{FF2B5EF4-FFF2-40B4-BE49-F238E27FC236}">
                <a16:creationId xmlns:a16="http://schemas.microsoft.com/office/drawing/2014/main" id="{4AD3C29F-EB44-4A42-B8A8-CBFE67BB9F47}"/>
              </a:ext>
            </a:extLst>
          </p:cNvPr>
          <p:cNvSpPr txBox="1"/>
          <p:nvPr/>
        </p:nvSpPr>
        <p:spPr>
          <a:xfrm>
            <a:off x="4522304" y="6176963"/>
            <a:ext cx="6640032" cy="369332"/>
          </a:xfrm>
          <a:prstGeom prst="rect">
            <a:avLst/>
          </a:prstGeom>
          <a:noFill/>
        </p:spPr>
        <p:txBody>
          <a:bodyPr wrap="square" rtlCol="0">
            <a:spAutoFit/>
          </a:bodyPr>
          <a:lstStyle/>
          <a:p>
            <a:r>
              <a:rPr lang="en-US" dirty="0">
                <a:solidFill>
                  <a:schemeClr val="bg1">
                    <a:lumMod val="65000"/>
                  </a:schemeClr>
                </a:solidFill>
              </a:rPr>
              <a:t>http://datameetsmedia.com/vader-sentiment-analysis-explained/</a:t>
            </a:r>
          </a:p>
        </p:txBody>
      </p:sp>
      <p:pic>
        <p:nvPicPr>
          <p:cNvPr id="3074" name="Picture 2" descr="like">
            <a:extLst>
              <a:ext uri="{FF2B5EF4-FFF2-40B4-BE49-F238E27FC236}">
                <a16:creationId xmlns:a16="http://schemas.microsoft.com/office/drawing/2014/main" id="{EAAD7942-4C09-4E1D-97DA-E7A550E0F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306" y="3213884"/>
            <a:ext cx="2527331" cy="9572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ve">
            <a:extLst>
              <a:ext uri="{FF2B5EF4-FFF2-40B4-BE49-F238E27FC236}">
                <a16:creationId xmlns:a16="http://schemas.microsoft.com/office/drawing/2014/main" id="{052BF9EA-B4E2-4B55-9A10-9D50C409A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412" y="5056115"/>
            <a:ext cx="7156830" cy="9572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mazing">
            <a:extLst>
              <a:ext uri="{FF2B5EF4-FFF2-40B4-BE49-F238E27FC236}">
                <a16:creationId xmlns:a16="http://schemas.microsoft.com/office/drawing/2014/main" id="{A75B5032-B40D-40D9-A78A-331E2BF59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191" y="4143216"/>
            <a:ext cx="4965245" cy="100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3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635D-8604-4D57-A935-D187A22CD05E}"/>
              </a:ext>
            </a:extLst>
          </p:cNvPr>
          <p:cNvSpPr>
            <a:spLocks noGrp="1"/>
          </p:cNvSpPr>
          <p:nvPr>
            <p:ph type="title"/>
          </p:nvPr>
        </p:nvSpPr>
        <p:spPr/>
        <p:txBody>
          <a:bodyPr/>
          <a:lstStyle/>
          <a:p>
            <a:r>
              <a:rPr lang="en-US" dirty="0"/>
              <a:t>Sentiment Analysis</a:t>
            </a:r>
          </a:p>
        </p:txBody>
      </p:sp>
      <p:pic>
        <p:nvPicPr>
          <p:cNvPr id="7" name="Picture 6" descr="A screenshot of a cell phone&#10;&#10;Description automatically generated">
            <a:extLst>
              <a:ext uri="{FF2B5EF4-FFF2-40B4-BE49-F238E27FC236}">
                <a16:creationId xmlns:a16="http://schemas.microsoft.com/office/drawing/2014/main" id="{9F096440-81F6-4CCD-B694-40A421F60DC7}"/>
              </a:ext>
            </a:extLst>
          </p:cNvPr>
          <p:cNvPicPr>
            <a:picLocks noChangeAspect="1"/>
          </p:cNvPicPr>
          <p:nvPr/>
        </p:nvPicPr>
        <p:blipFill rotWithShape="1">
          <a:blip r:embed="rId2">
            <a:extLst>
              <a:ext uri="{28A0092B-C50C-407E-A947-70E740481C1C}">
                <a14:useLocalDpi xmlns:a14="http://schemas.microsoft.com/office/drawing/2010/main" val="0"/>
              </a:ext>
            </a:extLst>
          </a:blip>
          <a:srcRect l="5202" b="1162"/>
          <a:stretch/>
        </p:blipFill>
        <p:spPr>
          <a:xfrm>
            <a:off x="3088758" y="-1"/>
            <a:ext cx="9103241" cy="6873397"/>
          </a:xfrm>
          <a:prstGeom prst="rect">
            <a:avLst/>
          </a:prstGeom>
        </p:spPr>
      </p:pic>
    </p:spTree>
    <p:extLst>
      <p:ext uri="{BB962C8B-B14F-4D97-AF65-F5344CB8AC3E}">
        <p14:creationId xmlns:p14="http://schemas.microsoft.com/office/powerpoint/2010/main" val="63817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BE75-9B85-4987-AA6B-9A80A15CC0B3}"/>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DE29BEAE-E5C6-43C4-87B5-606E612F5601}"/>
              </a:ext>
            </a:extLst>
          </p:cNvPr>
          <p:cNvSpPr>
            <a:spLocks noGrp="1"/>
          </p:cNvSpPr>
          <p:nvPr>
            <p:ph idx="1"/>
          </p:nvPr>
        </p:nvSpPr>
        <p:spPr/>
        <p:txBody>
          <a:bodyPr>
            <a:normAutofit fontScale="92500" lnSpcReduction="10000"/>
          </a:bodyPr>
          <a:lstStyle/>
          <a:p>
            <a:r>
              <a:rPr lang="en-US" dirty="0"/>
              <a:t>VADER was 69.4% accurate</a:t>
            </a:r>
          </a:p>
          <a:p>
            <a:r>
              <a:rPr lang="en-US" dirty="0"/>
              <a:t>Inaccurate ratings often from movies with sobering/negative plot themes</a:t>
            </a:r>
          </a:p>
          <a:p>
            <a:pPr lvl="1"/>
            <a:r>
              <a:rPr lang="en-US" dirty="0"/>
              <a:t>Ex. War, serial killers</a:t>
            </a:r>
          </a:p>
          <a:p>
            <a:pPr lvl="1"/>
            <a:r>
              <a:rPr lang="en-US" dirty="0"/>
              <a:t>“Instead of carving a context of unity the film depicts the Japanese in the </a:t>
            </a:r>
            <a:r>
              <a:rPr lang="en-US" dirty="0">
                <a:highlight>
                  <a:srgbClr val="FFFF00"/>
                </a:highlight>
              </a:rPr>
              <a:t>sick</a:t>
            </a:r>
            <a:r>
              <a:rPr lang="en-US" dirty="0"/>
              <a:t> finality of the </a:t>
            </a:r>
            <a:r>
              <a:rPr lang="en-US" dirty="0" err="1"/>
              <a:t>Phillipines</a:t>
            </a:r>
            <a:r>
              <a:rPr lang="en-US" dirty="0"/>
              <a:t> </a:t>
            </a:r>
            <a:r>
              <a:rPr lang="en-US" dirty="0">
                <a:highlight>
                  <a:srgbClr val="FFFF00"/>
                </a:highlight>
              </a:rPr>
              <a:t>war-front</a:t>
            </a:r>
            <a:r>
              <a:rPr lang="en-US" dirty="0"/>
              <a:t> in February 1945 making signs for pacifism or </a:t>
            </a:r>
            <a:r>
              <a:rPr lang="en-US" dirty="0">
                <a:highlight>
                  <a:srgbClr val="FFFF00"/>
                </a:highlight>
              </a:rPr>
              <a:t>war</a:t>
            </a:r>
            <a:r>
              <a:rPr lang="en-US" dirty="0"/>
              <a:t> but rather making signs of the feelings </a:t>
            </a:r>
            <a:r>
              <a:rPr lang="en-US" dirty="0">
                <a:highlight>
                  <a:srgbClr val="FFFF00"/>
                </a:highlight>
              </a:rPr>
              <a:t>death</a:t>
            </a:r>
            <a:r>
              <a:rPr lang="en-US" dirty="0"/>
              <a:t> </a:t>
            </a:r>
            <a:r>
              <a:rPr lang="en-US" dirty="0">
                <a:highlight>
                  <a:srgbClr val="FFFF00"/>
                </a:highlight>
              </a:rPr>
              <a:t>destruction</a:t>
            </a:r>
            <a:r>
              <a:rPr lang="en-US" dirty="0"/>
              <a:t> victory and </a:t>
            </a:r>
            <a:r>
              <a:rPr lang="en-US" dirty="0">
                <a:highlight>
                  <a:srgbClr val="FFFF00"/>
                </a:highlight>
              </a:rPr>
              <a:t>sickness</a:t>
            </a:r>
            <a:r>
              <a:rPr lang="en-US" dirty="0"/>
              <a:t> of </a:t>
            </a:r>
            <a:r>
              <a:rPr lang="en-US" dirty="0">
                <a:highlight>
                  <a:srgbClr val="FFFF00"/>
                </a:highlight>
              </a:rPr>
              <a:t>war</a:t>
            </a:r>
            <a:r>
              <a:rPr lang="en-US" dirty="0"/>
              <a:t> with the </a:t>
            </a:r>
            <a:r>
              <a:rPr lang="en-US" dirty="0">
                <a:highlight>
                  <a:srgbClr val="FFFF00"/>
                </a:highlight>
              </a:rPr>
              <a:t>bloody</a:t>
            </a:r>
            <a:r>
              <a:rPr lang="en-US" dirty="0"/>
              <a:t> hands of the </a:t>
            </a:r>
            <a:r>
              <a:rPr lang="en-US" dirty="0">
                <a:highlight>
                  <a:srgbClr val="FFFF00"/>
                </a:highlight>
              </a:rPr>
              <a:t>defeated</a:t>
            </a:r>
            <a:r>
              <a:rPr lang="en-US" dirty="0"/>
              <a:t>. Far different and superior to films such as Apocalypse Now and Full Metal Jacket both which needed a satirical methodology of </a:t>
            </a:r>
            <a:r>
              <a:rPr lang="en-US" dirty="0">
                <a:highlight>
                  <a:srgbClr val="FFFF00"/>
                </a:highlight>
              </a:rPr>
              <a:t>trivializing</a:t>
            </a:r>
            <a:r>
              <a:rPr lang="en-US" dirty="0"/>
              <a:t> and </a:t>
            </a:r>
            <a:r>
              <a:rPr lang="en-US" dirty="0">
                <a:highlight>
                  <a:srgbClr val="FFFF00"/>
                </a:highlight>
              </a:rPr>
              <a:t>depersonalizing</a:t>
            </a:r>
            <a:r>
              <a:rPr lang="en-US" dirty="0"/>
              <a:t> the American troupes and using all races as one </a:t>
            </a:r>
            <a:r>
              <a:rPr lang="en-US" dirty="0">
                <a:highlight>
                  <a:srgbClr val="FFFF00"/>
                </a:highlight>
              </a:rPr>
              <a:t>struggle</a:t>
            </a:r>
            <a:r>
              <a:rPr lang="en-US" dirty="0"/>
              <a:t> which is fine yet not as grand as a film that uses one race and view which would look </a:t>
            </a:r>
            <a:r>
              <a:rPr lang="en-US" dirty="0">
                <a:highlight>
                  <a:srgbClr val="FFFF00"/>
                </a:highlight>
              </a:rPr>
              <a:t>fascist</a:t>
            </a:r>
            <a:r>
              <a:rPr lang="en-US" dirty="0"/>
              <a:t> if created in America to convey the </a:t>
            </a:r>
            <a:r>
              <a:rPr lang="en-US" dirty="0">
                <a:highlight>
                  <a:srgbClr val="FFFF00"/>
                </a:highlight>
              </a:rPr>
              <a:t>horror</a:t>
            </a:r>
            <a:r>
              <a:rPr lang="en-US" dirty="0"/>
              <a:t> of </a:t>
            </a:r>
            <a:r>
              <a:rPr lang="en-US" dirty="0">
                <a:highlight>
                  <a:srgbClr val="FFFF00"/>
                </a:highlight>
              </a:rPr>
              <a:t>war</a:t>
            </a:r>
            <a:r>
              <a:rPr lang="en-US" dirty="0"/>
              <a:t> and show what it is really like.”</a:t>
            </a:r>
          </a:p>
        </p:txBody>
      </p:sp>
    </p:spTree>
    <p:extLst>
      <p:ext uri="{BB962C8B-B14F-4D97-AF65-F5344CB8AC3E}">
        <p14:creationId xmlns:p14="http://schemas.microsoft.com/office/powerpoint/2010/main" val="424666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using the movie metadata</a:t>
            </a:r>
          </a:p>
        </p:txBody>
      </p:sp>
      <p:sp>
        <p:nvSpPr>
          <p:cNvPr id="3" name="Content Placeholder 2"/>
          <p:cNvSpPr>
            <a:spLocks noGrp="1"/>
          </p:cNvSpPr>
          <p:nvPr>
            <p:ph idx="1"/>
          </p:nvPr>
        </p:nvSpPr>
        <p:spPr/>
        <p:txBody>
          <a:bodyPr/>
          <a:lstStyle/>
          <a:p>
            <a:r>
              <a:rPr lang="en-US" dirty="0"/>
              <a:t>The dataset included 5043 columns and 23 rows.</a:t>
            </a:r>
          </a:p>
          <a:p>
            <a:r>
              <a:rPr lang="en-US" dirty="0"/>
              <a:t>Converted </a:t>
            </a:r>
            <a:r>
              <a:rPr lang="en-US" dirty="0" err="1"/>
              <a:t>imbd</a:t>
            </a:r>
            <a:r>
              <a:rPr lang="en-US" dirty="0"/>
              <a:t> score into a 0-4 scale for success</a:t>
            </a:r>
          </a:p>
          <a:p>
            <a:r>
              <a:rPr lang="en-US" dirty="0"/>
              <a:t>Filled in all the missing values with the median.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551" y="3457574"/>
            <a:ext cx="6498526" cy="3212479"/>
          </a:xfrm>
          <a:prstGeom prst="rect">
            <a:avLst/>
          </a:prstGeom>
        </p:spPr>
      </p:pic>
    </p:spTree>
    <p:extLst>
      <p:ext uri="{BB962C8B-B14F-4D97-AF65-F5344CB8AC3E}">
        <p14:creationId xmlns:p14="http://schemas.microsoft.com/office/powerpoint/2010/main" val="71115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Research on the dataset</a:t>
            </a:r>
          </a:p>
        </p:txBody>
      </p:sp>
      <p:sp>
        <p:nvSpPr>
          <p:cNvPr id="3" name="Content Placeholder 2"/>
          <p:cNvSpPr>
            <a:spLocks noGrp="1"/>
          </p:cNvSpPr>
          <p:nvPr>
            <p:ph idx="1"/>
          </p:nvPr>
        </p:nvSpPr>
        <p:spPr>
          <a:xfrm>
            <a:off x="4522304" y="557213"/>
            <a:ext cx="6831495" cy="5619750"/>
          </a:xfrm>
        </p:spPr>
        <p:txBody>
          <a:bodyPr/>
          <a:lstStyle/>
          <a:p>
            <a:r>
              <a:rPr lang="en-US" dirty="0"/>
              <a:t>K-means</a:t>
            </a:r>
          </a:p>
          <a:p>
            <a:pPr lvl="1"/>
            <a:r>
              <a:rPr lang="en-US" dirty="0"/>
              <a:t>Using </a:t>
            </a:r>
            <a:r>
              <a:rPr lang="en-US" dirty="0" err="1"/>
              <a:t>StandardScaler</a:t>
            </a:r>
            <a:endParaRPr lang="en-US" dirty="0"/>
          </a:p>
          <a:p>
            <a:pPr lvl="1"/>
            <a:r>
              <a:rPr lang="en-US" dirty="0"/>
              <a:t>Standardize features by removing the mean and scaling to unit variance</a:t>
            </a:r>
          </a:p>
          <a:p>
            <a:pPr lvl="1"/>
            <a:r>
              <a:rPr lang="en-US" dirty="0"/>
              <a:t>Gross income on the Y and X is </a:t>
            </a:r>
            <a:r>
              <a:rPr lang="en-US" dirty="0" err="1"/>
              <a:t>imbd</a:t>
            </a:r>
            <a:r>
              <a:rPr lang="en-US" dirty="0"/>
              <a:t> Score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911" y="2499691"/>
            <a:ext cx="5988051" cy="3937144"/>
          </a:xfrm>
          <a:prstGeom prst="rect">
            <a:avLst/>
          </a:prstGeom>
        </p:spPr>
      </p:pic>
    </p:spTree>
    <p:extLst>
      <p:ext uri="{BB962C8B-B14F-4D97-AF65-F5344CB8AC3E}">
        <p14:creationId xmlns:p14="http://schemas.microsoft.com/office/powerpoint/2010/main" val="1833332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690" y="370095"/>
            <a:ext cx="3584262" cy="3166636"/>
          </a:xfrm>
        </p:spPr>
        <p:txBody>
          <a:bodyPr/>
          <a:lstStyle/>
          <a:p>
            <a:r>
              <a:rPr lang="en-US" sz="4000" dirty="0"/>
              <a:t>Created a heat map to look at the continuous variables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0393" y="590541"/>
            <a:ext cx="7313919" cy="5705155"/>
          </a:xfrm>
        </p:spPr>
      </p:pic>
    </p:spTree>
    <p:extLst>
      <p:ext uri="{BB962C8B-B14F-4D97-AF65-F5344CB8AC3E}">
        <p14:creationId xmlns:p14="http://schemas.microsoft.com/office/powerpoint/2010/main" val="167074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5EB89F-0ED5-492F-A6CD-7BBD964FA77E}"/>
              </a:ext>
            </a:extLst>
          </p:cNvPr>
          <p:cNvSpPr/>
          <p:nvPr/>
        </p:nvSpPr>
        <p:spPr>
          <a:xfrm>
            <a:off x="2680139" y="0"/>
            <a:ext cx="95118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Random Forest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02" y="1031967"/>
            <a:ext cx="9410198" cy="4491716"/>
          </a:xfrm>
          <a:prstGeom prst="rect">
            <a:avLst/>
          </a:prstGeom>
        </p:spPr>
      </p:pic>
    </p:spTree>
    <p:extLst>
      <p:ext uri="{BB962C8B-B14F-4D97-AF65-F5344CB8AC3E}">
        <p14:creationId xmlns:p14="http://schemas.microsoft.com/office/powerpoint/2010/main" val="1941338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690" y="370094"/>
            <a:ext cx="3295227" cy="3023637"/>
          </a:xfrm>
        </p:spPr>
        <p:txBody>
          <a:bodyPr/>
          <a:lstStyle/>
          <a:p>
            <a:r>
              <a:rPr lang="en-US" sz="4000" dirty="0"/>
              <a:t>Model Accuracy, how often is the classifier correct?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1351" y="3393732"/>
            <a:ext cx="6831012" cy="145442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351" y="784225"/>
            <a:ext cx="7119938" cy="2236391"/>
          </a:xfrm>
          <a:prstGeom prst="rect">
            <a:avLst/>
          </a:prstGeom>
        </p:spPr>
      </p:pic>
    </p:spTree>
    <p:extLst>
      <p:ext uri="{BB962C8B-B14F-4D97-AF65-F5344CB8AC3E}">
        <p14:creationId xmlns:p14="http://schemas.microsoft.com/office/powerpoint/2010/main" val="135708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040" y="627062"/>
            <a:ext cx="3543300" cy="44164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0" y="5300454"/>
            <a:ext cx="11593585" cy="8015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200" y="1106487"/>
            <a:ext cx="7277100" cy="3937000"/>
          </a:xfrm>
          <a:prstGeom prst="rect">
            <a:avLst/>
          </a:prstGeom>
        </p:spPr>
      </p:pic>
      <p:sp>
        <p:nvSpPr>
          <p:cNvPr id="8" name="TextBox 7"/>
          <p:cNvSpPr txBox="1"/>
          <p:nvPr/>
        </p:nvSpPr>
        <p:spPr>
          <a:xfrm>
            <a:off x="4593321" y="303896"/>
            <a:ext cx="2937022" cy="646331"/>
          </a:xfrm>
          <a:prstGeom prst="rect">
            <a:avLst/>
          </a:prstGeom>
          <a:noFill/>
        </p:spPr>
        <p:txBody>
          <a:bodyPr wrap="none" rtlCol="0">
            <a:spAutoFit/>
          </a:bodyPr>
          <a:lstStyle/>
          <a:p>
            <a:r>
              <a:rPr lang="en-US" sz="3600" dirty="0"/>
              <a:t>Movie Success?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9632" y="5914482"/>
            <a:ext cx="7264400" cy="889000"/>
          </a:xfrm>
          <a:prstGeom prst="rect">
            <a:avLst/>
          </a:prstGeom>
        </p:spPr>
      </p:pic>
    </p:spTree>
    <p:extLst>
      <p:ext uri="{BB962C8B-B14F-4D97-AF65-F5344CB8AC3E}">
        <p14:creationId xmlns:p14="http://schemas.microsoft.com/office/powerpoint/2010/main" val="213209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78EAC0C-25F9-43C2-AD3B-7337C4FBA7BC}"/>
              </a:ext>
            </a:extLst>
          </p:cNvPr>
          <p:cNvSpPr/>
          <p:nvPr/>
        </p:nvSpPr>
        <p:spPr>
          <a:xfrm>
            <a:off x="378143" y="3398290"/>
            <a:ext cx="5646012" cy="2188742"/>
          </a:xfrm>
          <a:prstGeom prst="roundRect">
            <a:avLst/>
          </a:prstGeom>
          <a:gradFill flip="none" rotWithShape="1">
            <a:gsLst>
              <a:gs pos="0">
                <a:srgbClr val="A1D482">
                  <a:tint val="66000"/>
                  <a:satMod val="160000"/>
                </a:srgbClr>
              </a:gs>
              <a:gs pos="50000">
                <a:srgbClr val="A1D482">
                  <a:tint val="44500"/>
                  <a:satMod val="160000"/>
                </a:srgbClr>
              </a:gs>
              <a:gs pos="100000">
                <a:srgbClr val="A1D482">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4" name="Title 3">
            <a:extLst>
              <a:ext uri="{FF2B5EF4-FFF2-40B4-BE49-F238E27FC236}">
                <a16:creationId xmlns:a16="http://schemas.microsoft.com/office/drawing/2014/main" id="{A56D05DE-0BC7-4EE2-91F7-85CB21CFEA64}"/>
              </a:ext>
            </a:extLst>
          </p:cNvPr>
          <p:cNvSpPr>
            <a:spLocks noGrp="1"/>
          </p:cNvSpPr>
          <p:nvPr>
            <p:ph type="title"/>
          </p:nvPr>
        </p:nvSpPr>
        <p:spPr>
          <a:xfrm>
            <a:off x="378143" y="251601"/>
            <a:ext cx="5429292" cy="1372483"/>
          </a:xfrm>
        </p:spPr>
        <p:txBody>
          <a:bodyPr vert="horz" lIns="91440" tIns="45720" rIns="91440" bIns="45720" rtlCol="0" anchor="ctr">
            <a:normAutofit/>
          </a:bodyPr>
          <a:lstStyle/>
          <a:p>
            <a:r>
              <a:rPr lang="en-US" sz="3600" b="1" dirty="0"/>
              <a:t>Collaborative Filtering</a:t>
            </a:r>
            <a:br>
              <a:rPr lang="en-US" sz="4100" b="1" dirty="0"/>
            </a:br>
            <a:endParaRPr lang="en-US" sz="4100" dirty="0"/>
          </a:p>
        </p:txBody>
      </p:sp>
      <p:pic>
        <p:nvPicPr>
          <p:cNvPr id="1026" name="Picture 2" descr="Image result for collaborative filtering cartoon">
            <a:extLst>
              <a:ext uri="{FF2B5EF4-FFF2-40B4-BE49-F238E27FC236}">
                <a16:creationId xmlns:a16="http://schemas.microsoft.com/office/drawing/2014/main" id="{B0F0F4EE-157F-40CA-A810-B2833D05759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440" r="17115"/>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2FCF0A-29F8-4903-8D2D-EE7CD927DDF7}"/>
              </a:ext>
            </a:extLst>
          </p:cNvPr>
          <p:cNvSpPr txBox="1"/>
          <p:nvPr/>
        </p:nvSpPr>
        <p:spPr>
          <a:xfrm>
            <a:off x="400496" y="1050879"/>
            <a:ext cx="5065228" cy="2630618"/>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Collaborative filtering </a:t>
            </a:r>
            <a:r>
              <a:rPr kumimoji="0" lang="en-US" sz="22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filters information by using the recommendations of other people. It is based on the idea that people who agreed in their evaluation of certain items in the past are likely to agree again in the future.</a:t>
            </a:r>
            <a:br>
              <a:rPr kumimoji="0" lang="en-US" sz="18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b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6" name="TextBox 5">
            <a:extLst>
              <a:ext uri="{FF2B5EF4-FFF2-40B4-BE49-F238E27FC236}">
                <a16:creationId xmlns:a16="http://schemas.microsoft.com/office/drawing/2014/main" id="{E8940DB4-59A9-4D23-98B3-307214ACFBDC}"/>
              </a:ext>
            </a:extLst>
          </p:cNvPr>
          <p:cNvSpPr txBox="1"/>
          <p:nvPr/>
        </p:nvSpPr>
        <p:spPr>
          <a:xfrm>
            <a:off x="5636525" y="2695433"/>
            <a:ext cx="9144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8" name="TextBox 7">
            <a:extLst>
              <a:ext uri="{FF2B5EF4-FFF2-40B4-BE49-F238E27FC236}">
                <a16:creationId xmlns:a16="http://schemas.microsoft.com/office/drawing/2014/main" id="{49D13159-325A-4A36-9733-4CF98BB9B648}"/>
              </a:ext>
            </a:extLst>
          </p:cNvPr>
          <p:cNvSpPr txBox="1"/>
          <p:nvPr/>
        </p:nvSpPr>
        <p:spPr>
          <a:xfrm>
            <a:off x="411930" y="3517724"/>
            <a:ext cx="5961609" cy="1892826"/>
          </a:xfrm>
          <a:prstGeom prst="rect">
            <a:avLst/>
          </a:prstGeom>
          <a:noFill/>
        </p:spPr>
        <p:txBody>
          <a:bodyPr wrap="square" rtlCol="0">
            <a:spAutoFit/>
          </a:bodyPr>
          <a:lstStyle/>
          <a:p>
            <a:pPr marL="457200" marR="0" lvl="1" indent="0" algn="l" defTabSz="4572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0000">
                    <a:lumMod val="85000"/>
                    <a:lumOff val="15000"/>
                  </a:srgbClr>
                </a:solidFill>
                <a:effectLst/>
                <a:uLnTx/>
                <a:uFillTx/>
                <a:latin typeface="Tw Cen MT" panose="020B0602020104020603" pitchFamily="34" charset="0"/>
                <a:ea typeface="+mn-ea"/>
                <a:cs typeface="Aharoni" panose="020B0604020202020204" pitchFamily="2" charset="-79"/>
              </a:rPr>
              <a:t>Uses Include:</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85000"/>
                    <a:lumOff val="15000"/>
                  </a:srgbClr>
                </a:solidFill>
                <a:effectLst/>
                <a:uLnTx/>
                <a:uFillTx/>
                <a:latin typeface="Tw Cen MT" panose="020B0602020104020603" pitchFamily="34" charset="0"/>
                <a:ea typeface="+mn-ea"/>
                <a:cs typeface="+mn-cs"/>
              </a:rPr>
              <a:t>Product recommendation</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85000"/>
                    <a:lumOff val="15000"/>
                  </a:srgbClr>
                </a:solidFill>
                <a:effectLst/>
                <a:uLnTx/>
                <a:uFillTx/>
                <a:latin typeface="Tw Cen MT" panose="020B0602020104020603" pitchFamily="34" charset="0"/>
                <a:ea typeface="+mn-ea"/>
                <a:cs typeface="+mn-cs"/>
              </a:rPr>
              <a:t>News content recommendation</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85000"/>
                    <a:lumOff val="15000"/>
                  </a:srgbClr>
                </a:solidFill>
                <a:effectLst/>
                <a:uLnTx/>
                <a:uFillTx/>
                <a:latin typeface="Tw Cen MT" panose="020B0602020104020603" pitchFamily="34" charset="0"/>
                <a:ea typeface="+mn-ea"/>
                <a:cs typeface="+mn-cs"/>
              </a:rPr>
              <a:t>Movie/TV recommendation</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85000"/>
                    <a:lumOff val="15000"/>
                  </a:srgbClr>
                </a:solidFill>
                <a:effectLst/>
                <a:uLnTx/>
                <a:uFillTx/>
                <a:latin typeface="Tw Cen MT" panose="020B0602020104020603" pitchFamily="34" charset="0"/>
                <a:ea typeface="+mn-ea"/>
                <a:cs typeface="+mn-cs"/>
              </a:rPr>
              <a:t>Social Network recommendation</a:t>
            </a:r>
          </a:p>
        </p:txBody>
      </p:sp>
      <p:sp>
        <p:nvSpPr>
          <p:cNvPr id="10" name="Rectangle 9">
            <a:extLst>
              <a:ext uri="{FF2B5EF4-FFF2-40B4-BE49-F238E27FC236}">
                <a16:creationId xmlns:a16="http://schemas.microsoft.com/office/drawing/2014/main" id="{BDCC1A93-CFD0-4595-8B54-EE55804AE5FB}"/>
              </a:ext>
            </a:extLst>
          </p:cNvPr>
          <p:cNvSpPr/>
          <p:nvPr/>
        </p:nvSpPr>
        <p:spPr>
          <a:xfrm>
            <a:off x="411929" y="5837795"/>
            <a:ext cx="8240751" cy="76944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w Cen MT" panose="020B0602020104020603" pitchFamily="34" charset="0"/>
                <a:ea typeface="+mn-ea"/>
                <a:cs typeface="Arial" panose="020B0604020202020204" pitchFamily="34" charset="0"/>
              </a:rPr>
              <a:t>Methods explored in this analysis include </a:t>
            </a:r>
            <a:r>
              <a:rPr kumimoji="0" lang="en-US" sz="2200" b="1" i="0" u="none" strike="noStrike" kern="1200" cap="none" spc="0" normalizeH="0" baseline="0" noProof="0" dirty="0">
                <a:ln>
                  <a:noFill/>
                </a:ln>
                <a:solidFill>
                  <a:srgbClr val="E6B56D"/>
                </a:solidFill>
                <a:effectLst/>
                <a:uLnTx/>
                <a:uFillTx/>
                <a:latin typeface="Tw Cen MT" panose="020B0602020104020603" pitchFamily="34" charset="0"/>
                <a:ea typeface="+mn-ea"/>
                <a:cs typeface="+mn-cs"/>
              </a:rPr>
              <a:t>SVD Matrix Factorization</a:t>
            </a:r>
            <a:r>
              <a:rPr kumimoji="0" lang="en-US" sz="22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and  </a:t>
            </a:r>
            <a:r>
              <a:rPr kumimoji="0" lang="en-US" sz="2200" b="1" i="0" u="none" strike="noStrike" kern="1200" cap="none" spc="0" normalizeH="0" baseline="0" noProof="0" dirty="0">
                <a:ln>
                  <a:noFill/>
                </a:ln>
                <a:solidFill>
                  <a:srgbClr val="E6B56D"/>
                </a:solidFill>
                <a:effectLst/>
                <a:uLnTx/>
                <a:uFillTx/>
                <a:latin typeface="Tw Cen MT" panose="020B0602020104020603" pitchFamily="34" charset="0"/>
                <a:ea typeface="+mn-ea"/>
                <a:cs typeface="+mn-cs"/>
              </a:rPr>
              <a:t>k-Nearest Neighbors</a:t>
            </a:r>
            <a:r>
              <a:rPr kumimoji="0" lang="en-US" sz="22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a:t>
            </a:r>
            <a:endParaRPr kumimoji="0" lang="en-US" sz="2200" b="0" i="0" u="none" strike="noStrike" kern="1200" cap="none" spc="0" normalizeH="0" baseline="0" noProof="0" dirty="0">
              <a:ln>
                <a:noFill/>
              </a:ln>
              <a:solidFill>
                <a:srgbClr val="FFFFFF"/>
              </a:solidFill>
              <a:effectLst/>
              <a:uLnTx/>
              <a:uFillTx/>
              <a:latin typeface="Tw Cen MT" panose="020B0602020104020603" pitchFamily="34" charset="0"/>
              <a:ea typeface="+mn-ea"/>
              <a:cs typeface="Arial" panose="020B0604020202020204" pitchFamily="34" charset="0"/>
            </a:endParaRPr>
          </a:p>
        </p:txBody>
      </p:sp>
    </p:spTree>
    <p:extLst>
      <p:ext uri="{BB962C8B-B14F-4D97-AF65-F5344CB8AC3E}">
        <p14:creationId xmlns:p14="http://schemas.microsoft.com/office/powerpoint/2010/main" val="177538997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C381-D348-47DA-9B72-C93ADF3245FA}"/>
              </a:ext>
            </a:extLst>
          </p:cNvPr>
          <p:cNvSpPr>
            <a:spLocks noGrp="1"/>
          </p:cNvSpPr>
          <p:nvPr>
            <p:ph type="title"/>
          </p:nvPr>
        </p:nvSpPr>
        <p:spPr/>
        <p:txBody>
          <a:bodyPr/>
          <a:lstStyle/>
          <a:p>
            <a:r>
              <a:rPr lang="en-US" dirty="0"/>
              <a:t>At the Movies</a:t>
            </a:r>
            <a:br>
              <a:rPr lang="en-US" dirty="0"/>
            </a:br>
            <a:r>
              <a:rPr lang="en-US" sz="2400" dirty="0">
                <a:solidFill>
                  <a:srgbClr val="FFCC00"/>
                </a:solidFill>
              </a:rPr>
              <a:t>THE DATA</a:t>
            </a:r>
            <a:endParaRPr lang="en-US" dirty="0">
              <a:solidFill>
                <a:srgbClr val="FFCC00"/>
              </a:solidFill>
            </a:endParaRPr>
          </a:p>
        </p:txBody>
      </p:sp>
      <p:sp>
        <p:nvSpPr>
          <p:cNvPr id="3" name="Content Placeholder 2">
            <a:extLst>
              <a:ext uri="{FF2B5EF4-FFF2-40B4-BE49-F238E27FC236}">
                <a16:creationId xmlns:a16="http://schemas.microsoft.com/office/drawing/2014/main" id="{11D75F4A-9FEC-4843-BA13-77101FF89B9B}"/>
              </a:ext>
            </a:extLst>
          </p:cNvPr>
          <p:cNvSpPr>
            <a:spLocks noGrp="1"/>
          </p:cNvSpPr>
          <p:nvPr>
            <p:ph idx="1"/>
          </p:nvPr>
        </p:nvSpPr>
        <p:spPr/>
        <p:txBody>
          <a:bodyPr/>
          <a:lstStyle/>
          <a:p>
            <a:pPr marL="0" indent="0" fontAlgn="base">
              <a:buNone/>
            </a:pPr>
            <a:r>
              <a:rPr lang="en-US" dirty="0"/>
              <a:t>The Movies Dataset (Kaggle.com)</a:t>
            </a:r>
          </a:p>
          <a:p>
            <a:pPr fontAlgn="base"/>
            <a:r>
              <a:rPr lang="en-US" dirty="0"/>
              <a:t>Data provided by grouplens.org</a:t>
            </a:r>
          </a:p>
          <a:p>
            <a:pPr fontAlgn="base"/>
            <a:r>
              <a:rPr lang="en-US" dirty="0"/>
              <a:t>45,000 movies and 26 million ratings</a:t>
            </a:r>
          </a:p>
          <a:p>
            <a:pPr marL="0" indent="0" fontAlgn="base">
              <a:buNone/>
            </a:pPr>
            <a:endParaRPr lang="en-US" dirty="0"/>
          </a:p>
          <a:p>
            <a:pPr marL="0" indent="0" fontAlgn="base">
              <a:buNone/>
            </a:pPr>
            <a:r>
              <a:rPr lang="en-US" dirty="0"/>
              <a:t>IMDB Movie Reviews Dataset (Kaggle.com)</a:t>
            </a:r>
          </a:p>
          <a:p>
            <a:pPr fontAlgn="base"/>
            <a:r>
              <a:rPr lang="en-US" dirty="0"/>
              <a:t>50,000 movie reviews (text)</a:t>
            </a:r>
          </a:p>
          <a:p>
            <a:pPr fontAlgn="base"/>
            <a:endParaRPr lang="en-US" dirty="0"/>
          </a:p>
        </p:txBody>
      </p:sp>
    </p:spTree>
    <p:extLst>
      <p:ext uri="{BB962C8B-B14F-4D97-AF65-F5344CB8AC3E}">
        <p14:creationId xmlns:p14="http://schemas.microsoft.com/office/powerpoint/2010/main" val="2167291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2C13F04-FED9-4FCA-A788-DF92E60D2DFC}"/>
              </a:ext>
            </a:extLst>
          </p:cNvPr>
          <p:cNvSpPr/>
          <p:nvPr/>
        </p:nvSpPr>
        <p:spPr>
          <a:xfrm>
            <a:off x="8228998" y="1"/>
            <a:ext cx="3396620" cy="5481089"/>
          </a:xfrm>
          <a:prstGeom prst="flowChartDocumen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4" name="Title 3">
            <a:extLst>
              <a:ext uri="{FF2B5EF4-FFF2-40B4-BE49-F238E27FC236}">
                <a16:creationId xmlns:a16="http://schemas.microsoft.com/office/drawing/2014/main" id="{13B1A695-711F-4BEC-9948-5318A09A59AB}"/>
              </a:ext>
            </a:extLst>
          </p:cNvPr>
          <p:cNvSpPr>
            <a:spLocks noGrp="1"/>
          </p:cNvSpPr>
          <p:nvPr>
            <p:ph type="title"/>
          </p:nvPr>
        </p:nvSpPr>
        <p:spPr>
          <a:xfrm>
            <a:off x="723305" y="272957"/>
            <a:ext cx="6441758" cy="1221471"/>
          </a:xfrm>
        </p:spPr>
        <p:txBody>
          <a:bodyPr anchor="t">
            <a:normAutofit/>
          </a:bodyPr>
          <a:lstStyle/>
          <a:p>
            <a:pPr>
              <a:spcAft>
                <a:spcPts val="1200"/>
              </a:spcAft>
            </a:pPr>
            <a:r>
              <a:rPr lang="en-US" sz="2400" dirty="0">
                <a:solidFill>
                  <a:schemeClr val="bg1"/>
                </a:solidFill>
                <a:latin typeface="Tw Cen MT" panose="020B0602020104020603" pitchFamily="34" charset="0"/>
                <a:cs typeface="Arial" panose="020B0604020202020204" pitchFamily="34" charset="0"/>
              </a:rPr>
              <a:t>There are 2 types of Collaborative Filtering, user based and item based. Both work in a similar way but with a slightly different focus.</a:t>
            </a:r>
            <a:endParaRPr lang="en-US" sz="2400" dirty="0">
              <a:latin typeface="Tw Cen MT" panose="020B0602020104020603" pitchFamily="34" charset="0"/>
              <a:cs typeface="Arial" panose="020B0604020202020204" pitchFamily="34" charset="0"/>
            </a:endParaRPr>
          </a:p>
        </p:txBody>
      </p:sp>
      <p:pic>
        <p:nvPicPr>
          <p:cNvPr id="1026" name="Picture 2" descr="https://cdn-images-1.medium.com/max/1500/1*QvhetbRjCr1vryTch_2HZQ.jpeg">
            <a:extLst>
              <a:ext uri="{FF2B5EF4-FFF2-40B4-BE49-F238E27FC236}">
                <a16:creationId xmlns:a16="http://schemas.microsoft.com/office/drawing/2014/main" id="{F20D14A3-4C59-46D8-BD4B-C2C2C0EFD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3305" y="1635352"/>
            <a:ext cx="6455414" cy="3952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5">
            <a:extLst>
              <a:ext uri="{FF2B5EF4-FFF2-40B4-BE49-F238E27FC236}">
                <a16:creationId xmlns:a16="http://schemas.microsoft.com/office/drawing/2014/main" id="{808C8F32-E9CD-4F0C-B42C-2D793867DEB3}"/>
              </a:ext>
            </a:extLst>
          </p:cNvPr>
          <p:cNvSpPr>
            <a:spLocks noGrp="1"/>
          </p:cNvSpPr>
          <p:nvPr>
            <p:ph type="body" sz="half" idx="2"/>
          </p:nvPr>
        </p:nvSpPr>
        <p:spPr>
          <a:xfrm>
            <a:off x="8352938" y="1376910"/>
            <a:ext cx="3135086" cy="3113203"/>
          </a:xfrm>
        </p:spPr>
        <p:txBody>
          <a:bodyPr>
            <a:noAutofit/>
          </a:bodyPr>
          <a:lstStyle/>
          <a:p>
            <a:r>
              <a:rPr lang="en-US" sz="1800" dirty="0">
                <a:solidFill>
                  <a:srgbClr val="FBDA52"/>
                </a:solidFill>
                <a:latin typeface="Tw Cen MT" panose="020B0602020104020603" pitchFamily="34" charset="0"/>
              </a:rPr>
              <a:t>For user-user collaborative filtering, the </a:t>
            </a:r>
            <a:r>
              <a:rPr lang="en-US" sz="1800" b="1" dirty="0">
                <a:solidFill>
                  <a:schemeClr val="bg1"/>
                </a:solidFill>
                <a:latin typeface="Tw Cen MT" panose="020B0602020104020603" pitchFamily="34" charset="0"/>
              </a:rPr>
              <a:t>user-similarity matrix</a:t>
            </a:r>
            <a:r>
              <a:rPr lang="en-US" sz="1800" b="1" dirty="0">
                <a:solidFill>
                  <a:srgbClr val="FBDA52"/>
                </a:solidFill>
                <a:latin typeface="Tw Cen MT" panose="020B0602020104020603" pitchFamily="34" charset="0"/>
              </a:rPr>
              <a:t> </a:t>
            </a:r>
            <a:r>
              <a:rPr lang="en-US" sz="1800" dirty="0">
                <a:solidFill>
                  <a:srgbClr val="FBDA52"/>
                </a:solidFill>
                <a:latin typeface="Tw Cen MT" panose="020B0602020104020603" pitchFamily="34" charset="0"/>
              </a:rPr>
              <a:t>measures the similarity between any two pairs of users. </a:t>
            </a:r>
          </a:p>
          <a:p>
            <a:r>
              <a:rPr lang="en-US" sz="1800" dirty="0">
                <a:solidFill>
                  <a:srgbClr val="FBDA52"/>
                </a:solidFill>
                <a:latin typeface="Tw Cen MT" panose="020B0602020104020603" pitchFamily="34" charset="0"/>
              </a:rPr>
              <a:t>Likewise, the</a:t>
            </a:r>
            <a:r>
              <a:rPr lang="en-US" sz="1800" dirty="0">
                <a:solidFill>
                  <a:schemeClr val="bg1"/>
                </a:solidFill>
                <a:latin typeface="Tw Cen MT" panose="020B0602020104020603" pitchFamily="34" charset="0"/>
              </a:rPr>
              <a:t> </a:t>
            </a:r>
            <a:r>
              <a:rPr lang="en-US" sz="1800" b="1" dirty="0">
                <a:solidFill>
                  <a:schemeClr val="bg1"/>
                </a:solidFill>
                <a:latin typeface="Tw Cen MT" panose="020B0602020104020603" pitchFamily="34" charset="0"/>
              </a:rPr>
              <a:t>item-similarity matrix</a:t>
            </a:r>
            <a:r>
              <a:rPr lang="en-US" sz="1800" dirty="0">
                <a:solidFill>
                  <a:srgbClr val="FBDA52"/>
                </a:solidFill>
                <a:latin typeface="Tw Cen MT" panose="020B0602020104020603" pitchFamily="34" charset="0"/>
              </a:rPr>
              <a:t> measures the similarity between any two pairs of items.</a:t>
            </a:r>
          </a:p>
          <a:p>
            <a:endParaRPr lang="en-US" sz="1800" dirty="0">
              <a:solidFill>
                <a:srgbClr val="FBDA52"/>
              </a:solidFill>
              <a:latin typeface="Tw Cen MT" panose="020B0602020104020603" pitchFamily="34" charset="0"/>
            </a:endParaRPr>
          </a:p>
        </p:txBody>
      </p:sp>
      <p:sp>
        <p:nvSpPr>
          <p:cNvPr id="8" name="Rectangle 7">
            <a:extLst>
              <a:ext uri="{FF2B5EF4-FFF2-40B4-BE49-F238E27FC236}">
                <a16:creationId xmlns:a16="http://schemas.microsoft.com/office/drawing/2014/main" id="{A44E17A0-D557-4162-B140-4978CD0AEA16}"/>
              </a:ext>
            </a:extLst>
          </p:cNvPr>
          <p:cNvSpPr/>
          <p:nvPr/>
        </p:nvSpPr>
        <p:spPr>
          <a:xfrm>
            <a:off x="8352937" y="272957"/>
            <a:ext cx="3272681"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BDA52"/>
                </a:solidFill>
                <a:effectLst/>
                <a:uLnTx/>
                <a:uFillTx/>
                <a:latin typeface="Tw Cen MT" panose="020B0602020104020603" pitchFamily="34" charset="0"/>
                <a:ea typeface="+mn-ea"/>
                <a:cs typeface="+mn-cs"/>
              </a:rPr>
              <a:t>Both scenarios use a similarity matrix. </a:t>
            </a:r>
          </a:p>
        </p:txBody>
      </p:sp>
      <p:sp>
        <p:nvSpPr>
          <p:cNvPr id="10" name="Rectangle 9">
            <a:extLst>
              <a:ext uri="{FF2B5EF4-FFF2-40B4-BE49-F238E27FC236}">
                <a16:creationId xmlns:a16="http://schemas.microsoft.com/office/drawing/2014/main" id="{B432E4FE-0EC8-45DE-9A26-ECEC43B6E133}"/>
              </a:ext>
            </a:extLst>
          </p:cNvPr>
          <p:cNvSpPr/>
          <p:nvPr/>
        </p:nvSpPr>
        <p:spPr>
          <a:xfrm>
            <a:off x="5133257" y="6143141"/>
            <a:ext cx="635250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Tw Cen MT" panose="020B0602020104020603" pitchFamily="34" charset="0"/>
                <a:ea typeface="+mn-ea"/>
                <a:cs typeface="Arial" panose="020B0604020202020204" pitchFamily="34" charset="0"/>
              </a:rPr>
              <a:t>For this analysis I will focus on the Item based approach. </a:t>
            </a:r>
          </a:p>
        </p:txBody>
      </p:sp>
    </p:spTree>
    <p:extLst>
      <p:ext uri="{BB962C8B-B14F-4D97-AF65-F5344CB8AC3E}">
        <p14:creationId xmlns:p14="http://schemas.microsoft.com/office/powerpoint/2010/main" val="2295330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Data Cleansing &amp; Exploration</a:t>
            </a:r>
          </a:p>
        </p:txBody>
      </p:sp>
      <p:sp>
        <p:nvSpPr>
          <p:cNvPr id="6" name="TextBox 5">
            <a:extLst>
              <a:ext uri="{FF2B5EF4-FFF2-40B4-BE49-F238E27FC236}">
                <a16:creationId xmlns:a16="http://schemas.microsoft.com/office/drawing/2014/main" id="{FE398865-6405-4448-AA6E-7DA6BF7D0AA7}"/>
              </a:ext>
            </a:extLst>
          </p:cNvPr>
          <p:cNvSpPr txBox="1"/>
          <p:nvPr/>
        </p:nvSpPr>
        <p:spPr>
          <a:xfrm>
            <a:off x="377371" y="4867856"/>
            <a:ext cx="9506858" cy="22929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D482"/>
                </a:solidFill>
                <a:effectLst/>
                <a:uLnTx/>
                <a:uFillTx/>
                <a:latin typeface="Tw Cen MT" panose="020B0602020104020603" pitchFamily="34" charset="0"/>
                <a:ea typeface="+mn-ea"/>
                <a:cs typeface="+mn-cs"/>
              </a:rPr>
              <a:t>About the Data</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A1D482"/>
                </a:solidFill>
                <a:effectLst/>
                <a:uLnTx/>
                <a:uFillTx/>
                <a:latin typeface="Tw Cen MT" panose="020B0602020104020603" pitchFamily="34" charset="0"/>
                <a:ea typeface="+mn-ea"/>
                <a:cs typeface="+mn-cs"/>
              </a:rPr>
              <a:t>The data used for this analysis came from </a:t>
            </a:r>
            <a:r>
              <a:rPr kumimoji="0" lang="en-US" sz="2600" b="1" i="0" u="none" strike="noStrike" kern="1200" cap="none" spc="0" normalizeH="0" baseline="0" noProof="0" dirty="0">
                <a:ln>
                  <a:noFill/>
                </a:ln>
                <a:solidFill>
                  <a:srgbClr val="A1D482"/>
                </a:solidFill>
                <a:effectLst/>
                <a:uLnTx/>
                <a:uFillTx/>
                <a:latin typeface="Tw Cen MT" panose="020B0602020104020603" pitchFamily="34" charset="0"/>
                <a:ea typeface="+mn-ea"/>
                <a:cs typeface="+mn-cs"/>
              </a:rPr>
              <a:t>grouplens.org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movies.csv (58,000 movies with genre and date information)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ratings.csv (Over 20M ratings from  28K users)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sp>
        <p:nvSpPr>
          <p:cNvPr id="12" name="Flowchart: Document 11">
            <a:extLst>
              <a:ext uri="{FF2B5EF4-FFF2-40B4-BE49-F238E27FC236}">
                <a16:creationId xmlns:a16="http://schemas.microsoft.com/office/drawing/2014/main" id="{5DF03662-131B-4160-8F9B-614AAF80DF49}"/>
              </a:ext>
            </a:extLst>
          </p:cNvPr>
          <p:cNvSpPr/>
          <p:nvPr/>
        </p:nvSpPr>
        <p:spPr>
          <a:xfrm rot="21600000">
            <a:off x="0" y="0"/>
            <a:ext cx="11277600" cy="4753429"/>
          </a:xfrm>
          <a:prstGeom prst="flowChartDocumen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14" name="Rectangle: Rounded Corners 13">
            <a:extLst>
              <a:ext uri="{FF2B5EF4-FFF2-40B4-BE49-F238E27FC236}">
                <a16:creationId xmlns:a16="http://schemas.microsoft.com/office/drawing/2014/main" id="{7BDF9992-45C2-4D6C-8075-163057CF33A6}"/>
              </a:ext>
            </a:extLst>
          </p:cNvPr>
          <p:cNvSpPr/>
          <p:nvPr/>
        </p:nvSpPr>
        <p:spPr>
          <a:xfrm>
            <a:off x="8026400" y="240331"/>
            <a:ext cx="2670628" cy="2256127"/>
          </a:xfrm>
          <a:prstGeom prst="roundRect">
            <a:avLst/>
          </a:prstGeom>
          <a:solidFill>
            <a:srgbClr val="595959"/>
          </a:solidFill>
          <a:ln>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Excel formulas were used to cleanse the movie title column to improve the quality of movie title queries in the Python code. </a:t>
            </a:r>
          </a:p>
        </p:txBody>
      </p:sp>
    </p:spTree>
    <p:extLst>
      <p:ext uri="{BB962C8B-B14F-4D97-AF65-F5344CB8AC3E}">
        <p14:creationId xmlns:p14="http://schemas.microsoft.com/office/powerpoint/2010/main" val="3347240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Data Cleansing &amp; Exploration</a:t>
            </a:r>
          </a:p>
        </p:txBody>
      </p:sp>
      <p:sp>
        <p:nvSpPr>
          <p:cNvPr id="2" name="Rectangle 1">
            <a:extLst>
              <a:ext uri="{FF2B5EF4-FFF2-40B4-BE49-F238E27FC236}">
                <a16:creationId xmlns:a16="http://schemas.microsoft.com/office/drawing/2014/main" id="{199A0CBF-2FDE-4719-92A6-D3FAFDFE6355}"/>
              </a:ext>
            </a:extLst>
          </p:cNvPr>
          <p:cNvSpPr/>
          <p:nvPr/>
        </p:nvSpPr>
        <p:spPr>
          <a:xfrm>
            <a:off x="5014613" y="3244334"/>
            <a:ext cx="2162772"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k-Nearest Neighbors </a:t>
            </a: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pic>
        <p:nvPicPr>
          <p:cNvPr id="4098" name="Picture 2" descr="Movies, Reddit, and Nope: DO YOU LIKE&#10; SCARY MOVIES?&#10; NOPE&#10; MAN&#10; HAD A&#10; WHOLE THING&#10; PLANNED">
            <a:extLst>
              <a:ext uri="{FF2B5EF4-FFF2-40B4-BE49-F238E27FC236}">
                <a16:creationId xmlns:a16="http://schemas.microsoft.com/office/drawing/2014/main" id="{C58C4728-C934-4B2F-8554-76A0B6674D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66"/>
          <a:stretch/>
        </p:blipFill>
        <p:spPr bwMode="auto">
          <a:xfrm>
            <a:off x="0" y="235424"/>
            <a:ext cx="3590925" cy="63871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859113-4049-4EEC-9E11-40BB10A1A24F}"/>
              </a:ext>
            </a:extLst>
          </p:cNvPr>
          <p:cNvSpPr/>
          <p:nvPr/>
        </p:nvSpPr>
        <p:spPr>
          <a:xfrm>
            <a:off x="-1" y="0"/>
            <a:ext cx="11437257" cy="235424"/>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7" name="Rectangle 6">
            <a:extLst>
              <a:ext uri="{FF2B5EF4-FFF2-40B4-BE49-F238E27FC236}">
                <a16:creationId xmlns:a16="http://schemas.microsoft.com/office/drawing/2014/main" id="{721516BD-D797-4C13-A29E-E54FA6D7FCC2}"/>
              </a:ext>
            </a:extLst>
          </p:cNvPr>
          <p:cNvSpPr/>
          <p:nvPr/>
        </p:nvSpPr>
        <p:spPr>
          <a:xfrm>
            <a:off x="0" y="6622576"/>
            <a:ext cx="11437256" cy="235424"/>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pic>
        <p:nvPicPr>
          <p:cNvPr id="9" name="Picture 8">
            <a:extLst>
              <a:ext uri="{FF2B5EF4-FFF2-40B4-BE49-F238E27FC236}">
                <a16:creationId xmlns:a16="http://schemas.microsoft.com/office/drawing/2014/main" id="{9171750C-5BD2-4230-9F77-1B5FBB45A039}"/>
              </a:ext>
            </a:extLst>
          </p:cNvPr>
          <p:cNvPicPr>
            <a:picLocks noChangeAspect="1"/>
          </p:cNvPicPr>
          <p:nvPr/>
        </p:nvPicPr>
        <p:blipFill rotWithShape="1">
          <a:blip r:embed="rId3"/>
          <a:srcRect r="30374"/>
          <a:stretch/>
        </p:blipFill>
        <p:spPr>
          <a:xfrm>
            <a:off x="3829843" y="2711425"/>
            <a:ext cx="7208838" cy="383857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558B3B84-CD90-451E-BA44-2DAC4ECD2AD9}"/>
              </a:ext>
            </a:extLst>
          </p:cNvPr>
          <p:cNvSpPr txBox="1"/>
          <p:nvPr/>
        </p:nvSpPr>
        <p:spPr>
          <a:xfrm>
            <a:off x="3745735" y="816074"/>
            <a:ext cx="7425369" cy="15081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In order to test and explore the different Collaborative Filtering methods, I limited my movie data size by breaking it out into genre. I then saved the data to separate CSV files so that I could easily switch between genres.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For the purpose of this demonstration I will focus on the </a:t>
            </a:r>
            <a:r>
              <a:rPr kumimoji="0" lang="en-US" sz="2000" b="1" i="0" u="none" strike="noStrike" kern="1200" cap="none" spc="0" normalizeH="0" baseline="0" noProof="0" dirty="0">
                <a:ln>
                  <a:noFill/>
                </a:ln>
                <a:solidFill>
                  <a:srgbClr val="C00000"/>
                </a:solidFill>
                <a:effectLst/>
                <a:uLnTx/>
                <a:uFillTx/>
                <a:latin typeface="Ink Free" panose="03080402000500000000" pitchFamily="66" charset="0"/>
                <a:ea typeface="+mn-ea"/>
                <a:cs typeface="+mn-cs"/>
              </a:rPr>
              <a:t>Horror</a:t>
            </a:r>
            <a:r>
              <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 genre. </a:t>
            </a:r>
          </a:p>
        </p:txBody>
      </p:sp>
      <p:sp>
        <p:nvSpPr>
          <p:cNvPr id="12" name="TextBox 11">
            <a:extLst>
              <a:ext uri="{FF2B5EF4-FFF2-40B4-BE49-F238E27FC236}">
                <a16:creationId xmlns:a16="http://schemas.microsoft.com/office/drawing/2014/main" id="{99E3E51D-878A-4369-A185-F798210E6ADB}"/>
              </a:ext>
            </a:extLst>
          </p:cNvPr>
          <p:cNvSpPr txBox="1"/>
          <p:nvPr/>
        </p:nvSpPr>
        <p:spPr>
          <a:xfrm>
            <a:off x="3745735" y="308000"/>
            <a:ext cx="706181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29DAC"/>
                </a:solidFill>
                <a:effectLst/>
                <a:uLnTx/>
                <a:uFillTx/>
                <a:latin typeface="Tw Cen MT" panose="020B0602020104020603" pitchFamily="34" charset="0"/>
                <a:ea typeface="+mn-ea"/>
                <a:cs typeface="+mn-cs"/>
              </a:rPr>
              <a:t>Dealing With Data Size</a:t>
            </a:r>
          </a:p>
        </p:txBody>
      </p:sp>
    </p:spTree>
    <p:extLst>
      <p:ext uri="{BB962C8B-B14F-4D97-AF65-F5344CB8AC3E}">
        <p14:creationId xmlns:p14="http://schemas.microsoft.com/office/powerpoint/2010/main" val="408809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Data Cleansing &amp; Exploration</a:t>
            </a:r>
          </a:p>
        </p:txBody>
      </p:sp>
      <p:pic>
        <p:nvPicPr>
          <p:cNvPr id="4" name="Picture 3">
            <a:extLst>
              <a:ext uri="{FF2B5EF4-FFF2-40B4-BE49-F238E27FC236}">
                <a16:creationId xmlns:a16="http://schemas.microsoft.com/office/drawing/2014/main" id="{57011795-5E04-4901-B63F-1AEECEE6F1EB}"/>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18616" b="5072"/>
          <a:stretch/>
        </p:blipFill>
        <p:spPr>
          <a:xfrm>
            <a:off x="837378" y="757625"/>
            <a:ext cx="8753556" cy="5743383"/>
          </a:xfrm>
          <a:prstGeom prst="rect">
            <a:avLst/>
          </a:prstGeom>
        </p:spPr>
      </p:pic>
      <p:sp>
        <p:nvSpPr>
          <p:cNvPr id="10" name="Callout: Double Bent Line 9">
            <a:extLst>
              <a:ext uri="{FF2B5EF4-FFF2-40B4-BE49-F238E27FC236}">
                <a16:creationId xmlns:a16="http://schemas.microsoft.com/office/drawing/2014/main" id="{CB3DD6E2-79D6-4ACD-A61B-3288F3A615F4}"/>
              </a:ext>
            </a:extLst>
          </p:cNvPr>
          <p:cNvSpPr/>
          <p:nvPr/>
        </p:nvSpPr>
        <p:spPr>
          <a:xfrm rot="10800000">
            <a:off x="8116861" y="4108537"/>
            <a:ext cx="2156565" cy="576197"/>
          </a:xfrm>
          <a:prstGeom prst="borderCallout3">
            <a:avLst>
              <a:gd name="adj1" fmla="val 18750"/>
              <a:gd name="adj2" fmla="val -8333"/>
              <a:gd name="adj3" fmla="val 18750"/>
              <a:gd name="adj4" fmla="val -16667"/>
              <a:gd name="adj5" fmla="val 100000"/>
              <a:gd name="adj6" fmla="val -16667"/>
              <a:gd name="adj7" fmla="val 248379"/>
              <a:gd name="adj8" fmla="val 57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9" name="Callout: Double Bent Line 8">
            <a:extLst>
              <a:ext uri="{FF2B5EF4-FFF2-40B4-BE49-F238E27FC236}">
                <a16:creationId xmlns:a16="http://schemas.microsoft.com/office/drawing/2014/main" id="{029BBEC5-D969-4496-9CEE-B7B933152C9B}"/>
              </a:ext>
            </a:extLst>
          </p:cNvPr>
          <p:cNvSpPr/>
          <p:nvPr/>
        </p:nvSpPr>
        <p:spPr>
          <a:xfrm>
            <a:off x="1077237" y="300625"/>
            <a:ext cx="1691014" cy="551146"/>
          </a:xfrm>
          <a:prstGeom prst="borderCallout3">
            <a:avLst>
              <a:gd name="adj1" fmla="val 18750"/>
              <a:gd name="adj2" fmla="val -8333"/>
              <a:gd name="adj3" fmla="val 18750"/>
              <a:gd name="adj4" fmla="val -16667"/>
              <a:gd name="adj5" fmla="val 100000"/>
              <a:gd name="adj6" fmla="val -16667"/>
              <a:gd name="adj7" fmla="val 305364"/>
              <a:gd name="adj8" fmla="val 25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ALL MOVIES</a:t>
            </a:r>
          </a:p>
        </p:txBody>
      </p:sp>
      <p:sp>
        <p:nvSpPr>
          <p:cNvPr id="12" name="TextBox 11">
            <a:extLst>
              <a:ext uri="{FF2B5EF4-FFF2-40B4-BE49-F238E27FC236}">
                <a16:creationId xmlns:a16="http://schemas.microsoft.com/office/drawing/2014/main" id="{C6CCC92E-8FC9-4626-A460-BC3C1350A03E}"/>
              </a:ext>
            </a:extLst>
          </p:cNvPr>
          <p:cNvSpPr txBox="1"/>
          <p:nvPr/>
        </p:nvSpPr>
        <p:spPr>
          <a:xfrm>
            <a:off x="8116864" y="4196219"/>
            <a:ext cx="21189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HORROR MOVIES</a:t>
            </a:r>
          </a:p>
        </p:txBody>
      </p:sp>
      <p:pic>
        <p:nvPicPr>
          <p:cNvPr id="20" name="Picture 19">
            <a:extLst>
              <a:ext uri="{FF2B5EF4-FFF2-40B4-BE49-F238E27FC236}">
                <a16:creationId xmlns:a16="http://schemas.microsoft.com/office/drawing/2014/main" id="{EB85FBDA-40BD-490A-9296-3E707F23C017}"/>
              </a:ext>
            </a:extLst>
          </p:cNvPr>
          <p:cNvPicPr>
            <a:picLocks noChangeAspect="1"/>
          </p:cNvPicPr>
          <p:nvPr/>
        </p:nvPicPr>
        <p:blipFill rotWithShape="1">
          <a:blip r:embed="rId2">
            <a:extLst>
              <a:ext uri="{28A0092B-C50C-407E-A947-70E740481C1C}">
                <a14:useLocalDpi xmlns:a14="http://schemas.microsoft.com/office/drawing/2010/main" val="0"/>
              </a:ext>
            </a:extLst>
          </a:blip>
          <a:srcRect l="85203" t="-87581" r="-82396" b="90029"/>
          <a:stretch/>
        </p:blipFill>
        <p:spPr>
          <a:xfrm>
            <a:off x="8830850" y="-6789393"/>
            <a:ext cx="14133535" cy="7979366"/>
          </a:xfrm>
          <a:prstGeom prst="rect">
            <a:avLst/>
          </a:prstGeom>
        </p:spPr>
      </p:pic>
      <p:pic>
        <p:nvPicPr>
          <p:cNvPr id="22" name="Picture 21">
            <a:extLst>
              <a:ext uri="{FF2B5EF4-FFF2-40B4-BE49-F238E27FC236}">
                <a16:creationId xmlns:a16="http://schemas.microsoft.com/office/drawing/2014/main" id="{F7E0CAD8-D5E2-4426-A57E-6A182775CC1B}"/>
              </a:ext>
            </a:extLst>
          </p:cNvPr>
          <p:cNvPicPr>
            <a:picLocks noChangeAspect="1"/>
          </p:cNvPicPr>
          <p:nvPr/>
        </p:nvPicPr>
        <p:blipFill rotWithShape="1">
          <a:blip r:embed="rId2">
            <a:extLst>
              <a:ext uri="{28A0092B-C50C-407E-A947-70E740481C1C}">
                <a14:useLocalDpi xmlns:a14="http://schemas.microsoft.com/office/drawing/2010/main" val="0"/>
              </a:ext>
            </a:extLst>
          </a:blip>
          <a:srcRect l="82413" t="14998" r="9316" b="70962"/>
          <a:stretch/>
        </p:blipFill>
        <p:spPr>
          <a:xfrm>
            <a:off x="0" y="4972832"/>
            <a:ext cx="1348240" cy="1287257"/>
          </a:xfrm>
          <a:prstGeom prst="rect">
            <a:avLst/>
          </a:prstGeom>
        </p:spPr>
      </p:pic>
      <p:cxnSp>
        <p:nvCxnSpPr>
          <p:cNvPr id="24" name="Straight Connector 23">
            <a:extLst>
              <a:ext uri="{FF2B5EF4-FFF2-40B4-BE49-F238E27FC236}">
                <a16:creationId xmlns:a16="http://schemas.microsoft.com/office/drawing/2014/main" id="{A0A0F261-AE31-420C-B94F-B68167F0548E}"/>
              </a:ext>
            </a:extLst>
          </p:cNvPr>
          <p:cNvCxnSpPr/>
          <p:nvPr/>
        </p:nvCxnSpPr>
        <p:spPr>
          <a:xfrm>
            <a:off x="4359058" y="851771"/>
            <a:ext cx="3051781" cy="338202"/>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E9F85C7-3A2E-4DD1-8C9F-0E50B9B3BC63}"/>
              </a:ext>
            </a:extLst>
          </p:cNvPr>
          <p:cNvCxnSpPr>
            <a:cxnSpLocks/>
          </p:cNvCxnSpPr>
          <p:nvPr/>
        </p:nvCxnSpPr>
        <p:spPr>
          <a:xfrm flipV="1">
            <a:off x="5724395" y="3842460"/>
            <a:ext cx="2392466" cy="1643940"/>
          </a:xfrm>
          <a:prstGeom prst="line">
            <a:avLst/>
          </a:prstGeom>
          <a:ln w="28575">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7064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4B5D9F-9507-473F-85A2-87C3B46B6B7E}"/>
              </a:ext>
            </a:extLst>
          </p:cNvPr>
          <p:cNvSpPr/>
          <p:nvPr/>
        </p:nvSpPr>
        <p:spPr>
          <a:xfrm>
            <a:off x="-12878" y="0"/>
            <a:ext cx="11341277" cy="4542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SVD Matrix Factorization </a:t>
            </a:r>
          </a:p>
        </p:txBody>
      </p:sp>
      <p:sp>
        <p:nvSpPr>
          <p:cNvPr id="4" name="TextBox 3">
            <a:extLst>
              <a:ext uri="{FF2B5EF4-FFF2-40B4-BE49-F238E27FC236}">
                <a16:creationId xmlns:a16="http://schemas.microsoft.com/office/drawing/2014/main" id="{1E2F1E5E-7D3E-4C57-A61F-2DB23B8AD2BA}"/>
              </a:ext>
            </a:extLst>
          </p:cNvPr>
          <p:cNvSpPr txBox="1"/>
          <p:nvPr/>
        </p:nvSpPr>
        <p:spPr>
          <a:xfrm>
            <a:off x="159658" y="174171"/>
            <a:ext cx="5593174" cy="221599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The first Collaborative Filtering method that I tested was </a:t>
            </a:r>
            <a:r>
              <a:rPr kumimoji="0" lang="en-US" sz="20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SVD</a:t>
            </a: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(singular value decomposition) </a:t>
            </a:r>
            <a:r>
              <a:rPr kumimoji="0" lang="en-US" sz="20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Matrix Factorization</a:t>
            </a: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Matrix Factorization works by decomposing a user-item interaction matrix into the product of two lower dimensionality rectangular matrices.</a:t>
            </a: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pic>
        <p:nvPicPr>
          <p:cNvPr id="2050" name="Picture 2" descr="https://cdn-images-1.medium.com/max/1320/1*IgyFUxfVIm7YblpmgMWzOA.png">
            <a:extLst>
              <a:ext uri="{FF2B5EF4-FFF2-40B4-BE49-F238E27FC236}">
                <a16:creationId xmlns:a16="http://schemas.microsoft.com/office/drawing/2014/main" id="{E27BB215-1CD9-42AD-8574-A16694018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04496"/>
            <a:ext cx="4838431" cy="32777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Arrow: Pentagon 11">
            <a:extLst>
              <a:ext uri="{FF2B5EF4-FFF2-40B4-BE49-F238E27FC236}">
                <a16:creationId xmlns:a16="http://schemas.microsoft.com/office/drawing/2014/main" id="{DE9BA328-64E9-426B-A011-7EF59143E8CC}"/>
              </a:ext>
            </a:extLst>
          </p:cNvPr>
          <p:cNvSpPr/>
          <p:nvPr/>
        </p:nvSpPr>
        <p:spPr>
          <a:xfrm rot="5400000">
            <a:off x="2025577" y="575079"/>
            <a:ext cx="1711018" cy="5239657"/>
          </a:xfrm>
          <a:prstGeom prst="homePlate">
            <a:avLst>
              <a:gd name="adj" fmla="val 31144"/>
            </a:avLst>
          </a:prstGeom>
          <a:solidFill>
            <a:srgbClr val="F4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8" name="TextBox 7">
            <a:extLst>
              <a:ext uri="{FF2B5EF4-FFF2-40B4-BE49-F238E27FC236}">
                <a16:creationId xmlns:a16="http://schemas.microsoft.com/office/drawing/2014/main" id="{66AE5B2D-8F3F-4E7B-83AD-183D93926F30}"/>
              </a:ext>
            </a:extLst>
          </p:cNvPr>
          <p:cNvSpPr txBox="1"/>
          <p:nvPr/>
        </p:nvSpPr>
        <p:spPr>
          <a:xfrm>
            <a:off x="420914" y="2481943"/>
            <a:ext cx="494937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To begin the process of testing this model, I decided to concentrate on the top 500 rated movies in a specific genre. </a:t>
            </a:r>
          </a:p>
        </p:txBody>
      </p:sp>
      <p:pic>
        <p:nvPicPr>
          <p:cNvPr id="13" name="Picture 12">
            <a:extLst>
              <a:ext uri="{FF2B5EF4-FFF2-40B4-BE49-F238E27FC236}">
                <a16:creationId xmlns:a16="http://schemas.microsoft.com/office/drawing/2014/main" id="{E5888F52-62B4-43DA-9555-4BA67361CECF}"/>
              </a:ext>
            </a:extLst>
          </p:cNvPr>
          <p:cNvPicPr>
            <a:picLocks noChangeAspect="1"/>
          </p:cNvPicPr>
          <p:nvPr/>
        </p:nvPicPr>
        <p:blipFill>
          <a:blip r:embed="rId3"/>
          <a:stretch>
            <a:fillRect/>
          </a:stretch>
        </p:blipFill>
        <p:spPr>
          <a:xfrm>
            <a:off x="-12878" y="4086760"/>
            <a:ext cx="11341276" cy="2771240"/>
          </a:xfrm>
          <a:prstGeom prst="rect">
            <a:avLst/>
          </a:prstGeom>
        </p:spPr>
      </p:pic>
    </p:spTree>
    <p:extLst>
      <p:ext uri="{BB962C8B-B14F-4D97-AF65-F5344CB8AC3E}">
        <p14:creationId xmlns:p14="http://schemas.microsoft.com/office/powerpoint/2010/main" val="182308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SVD Matrix Factorization </a:t>
            </a:r>
          </a:p>
        </p:txBody>
      </p:sp>
      <p:pic>
        <p:nvPicPr>
          <p:cNvPr id="2" name="Picture 1">
            <a:extLst>
              <a:ext uri="{FF2B5EF4-FFF2-40B4-BE49-F238E27FC236}">
                <a16:creationId xmlns:a16="http://schemas.microsoft.com/office/drawing/2014/main" id="{45394BDA-85DF-41C5-82B3-6816D0195F59}"/>
              </a:ext>
            </a:extLst>
          </p:cNvPr>
          <p:cNvPicPr>
            <a:picLocks noChangeAspect="1"/>
          </p:cNvPicPr>
          <p:nvPr/>
        </p:nvPicPr>
        <p:blipFill>
          <a:blip r:embed="rId2"/>
          <a:stretch>
            <a:fillRect/>
          </a:stretch>
        </p:blipFill>
        <p:spPr>
          <a:xfrm>
            <a:off x="0" y="130626"/>
            <a:ext cx="11277600" cy="4607957"/>
          </a:xfrm>
          <a:prstGeom prst="rect">
            <a:avLst/>
          </a:prstGeom>
        </p:spPr>
      </p:pic>
      <p:pic>
        <p:nvPicPr>
          <p:cNvPr id="4" name="Picture 3">
            <a:extLst>
              <a:ext uri="{FF2B5EF4-FFF2-40B4-BE49-F238E27FC236}">
                <a16:creationId xmlns:a16="http://schemas.microsoft.com/office/drawing/2014/main" id="{0A3D3C3B-5B0B-425C-ACC0-30669008DC9C}"/>
              </a:ext>
            </a:extLst>
          </p:cNvPr>
          <p:cNvPicPr>
            <a:picLocks noChangeAspect="1"/>
          </p:cNvPicPr>
          <p:nvPr/>
        </p:nvPicPr>
        <p:blipFill>
          <a:blip r:embed="rId3"/>
          <a:stretch>
            <a:fillRect/>
          </a:stretch>
        </p:blipFill>
        <p:spPr>
          <a:xfrm>
            <a:off x="0" y="4738583"/>
            <a:ext cx="11277600" cy="2015976"/>
          </a:xfrm>
          <a:prstGeom prst="rect">
            <a:avLst/>
          </a:prstGeom>
        </p:spPr>
      </p:pic>
      <p:sp>
        <p:nvSpPr>
          <p:cNvPr id="6" name="Rectangle: Rounded Corners 5">
            <a:extLst>
              <a:ext uri="{FF2B5EF4-FFF2-40B4-BE49-F238E27FC236}">
                <a16:creationId xmlns:a16="http://schemas.microsoft.com/office/drawing/2014/main" id="{43BFB86E-8866-4CF7-92A5-B5C9182B6B39}"/>
              </a:ext>
            </a:extLst>
          </p:cNvPr>
          <p:cNvSpPr/>
          <p:nvPr/>
        </p:nvSpPr>
        <p:spPr>
          <a:xfrm>
            <a:off x="6096000" y="3213993"/>
            <a:ext cx="4702629" cy="2394858"/>
          </a:xfrm>
          <a:prstGeom prst="roundRect">
            <a:avLst/>
          </a:prstGeom>
          <a:solidFill>
            <a:srgbClr val="429D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A matrix is created using the </a:t>
            </a:r>
            <a:r>
              <a:rPr kumimoji="0" lang="en-US" sz="19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pivot_table</a:t>
            </a:r>
            <a:r>
              <a:rPr kumimoji="0" lang="en-US" sz="19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function, with user Id  as the index and movie title as columns. The matrix is transposed to flip the axis and </a:t>
            </a:r>
            <a:r>
              <a:rPr kumimoji="0" lang="en-US" sz="19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TruncatedSVD</a:t>
            </a:r>
            <a:r>
              <a:rPr kumimoji="0" lang="en-US" sz="19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is used to decompose it. The decomposed matrix is then fit into the model for dimensionality reduction.</a:t>
            </a:r>
          </a:p>
        </p:txBody>
      </p:sp>
    </p:spTree>
    <p:extLst>
      <p:ext uri="{BB962C8B-B14F-4D97-AF65-F5344CB8AC3E}">
        <p14:creationId xmlns:p14="http://schemas.microsoft.com/office/powerpoint/2010/main" val="3530924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SVD Matrix Factorization </a:t>
            </a:r>
          </a:p>
        </p:txBody>
      </p:sp>
      <p:pic>
        <p:nvPicPr>
          <p:cNvPr id="3" name="Picture 2">
            <a:extLst>
              <a:ext uri="{FF2B5EF4-FFF2-40B4-BE49-F238E27FC236}">
                <a16:creationId xmlns:a16="http://schemas.microsoft.com/office/drawing/2014/main" id="{9150AB80-D512-4971-B21B-F8958967511F}"/>
              </a:ext>
            </a:extLst>
          </p:cNvPr>
          <p:cNvPicPr>
            <a:picLocks noChangeAspect="1"/>
          </p:cNvPicPr>
          <p:nvPr/>
        </p:nvPicPr>
        <p:blipFill>
          <a:blip r:embed="rId2"/>
          <a:stretch>
            <a:fillRect/>
          </a:stretch>
        </p:blipFill>
        <p:spPr>
          <a:xfrm>
            <a:off x="87146" y="0"/>
            <a:ext cx="10956054" cy="6505950"/>
          </a:xfrm>
          <a:prstGeom prst="rect">
            <a:avLst/>
          </a:prstGeom>
          <a:ln>
            <a:noFill/>
          </a:ln>
          <a:effectLst>
            <a:softEdge rad="112500"/>
          </a:effectLst>
        </p:spPr>
      </p:pic>
      <p:sp>
        <p:nvSpPr>
          <p:cNvPr id="4" name="Flowchart: Document 3">
            <a:extLst>
              <a:ext uri="{FF2B5EF4-FFF2-40B4-BE49-F238E27FC236}">
                <a16:creationId xmlns:a16="http://schemas.microsoft.com/office/drawing/2014/main" id="{108EA012-EDB5-46B3-A347-33CB8B7D4C5B}"/>
              </a:ext>
            </a:extLst>
          </p:cNvPr>
          <p:cNvSpPr/>
          <p:nvPr/>
        </p:nvSpPr>
        <p:spPr>
          <a:xfrm rot="10800000">
            <a:off x="7489370" y="4557483"/>
            <a:ext cx="3802742" cy="2300516"/>
          </a:xfrm>
          <a:prstGeom prst="flowChartDocumen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6" name="Rectangle 5">
            <a:extLst>
              <a:ext uri="{FF2B5EF4-FFF2-40B4-BE49-F238E27FC236}">
                <a16:creationId xmlns:a16="http://schemas.microsoft.com/office/drawing/2014/main" id="{37D912C8-A09D-4A3A-B05B-1F9432AA5911}"/>
              </a:ext>
            </a:extLst>
          </p:cNvPr>
          <p:cNvSpPr/>
          <p:nvPr/>
        </p:nvSpPr>
        <p:spPr>
          <a:xfrm>
            <a:off x="7808686" y="5079998"/>
            <a:ext cx="3468914" cy="1714508"/>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0" i="0" u="none" strike="noStrike" kern="1200" cap="none" spc="-5" normalizeH="0" baseline="0" noProof="0" dirty="0">
                <a:ln>
                  <a:noFill/>
                </a:ln>
                <a:solidFill>
                  <a:srgbClr val="FBDA52"/>
                </a:solidFill>
                <a:effectLst/>
                <a:uLnTx/>
                <a:uFillTx/>
                <a:latin typeface="Tw Cen MT" panose="020B0602020104020603" pitchFamily="34" charset="0"/>
                <a:ea typeface="Calibri" panose="020F0502020204030204" pitchFamily="34" charset="0"/>
                <a:cs typeface="Arial" panose="020B0604020202020204" pitchFamily="34" charset="0"/>
              </a:rPr>
              <a:t>The Pearson’s R correlation coefficient is calculated for every movie pair and a final matrix is created to hold the data.</a:t>
            </a:r>
            <a:endParaRPr kumimoji="0" lang="en-US" sz="2000" b="0" i="0" u="none" strike="noStrike" kern="1200" cap="none" spc="0" normalizeH="0" baseline="0" noProof="0" dirty="0">
              <a:ln>
                <a:noFill/>
              </a:ln>
              <a:solidFill>
                <a:srgbClr val="FBDA52"/>
              </a:solidFill>
              <a:effectLst/>
              <a:uLnTx/>
              <a:uFillTx/>
              <a:latin typeface="Tw Cen MT" panose="020B0602020104020603" pitchFamily="34" charset="0"/>
              <a:ea typeface="Calibri" panose="020F0502020204030204" pitchFamily="34" charset="0"/>
              <a:cs typeface="Arial" panose="020B0604020202020204" pitchFamily="34" charset="0"/>
            </a:endParaRPr>
          </a:p>
        </p:txBody>
      </p:sp>
      <p:sp>
        <p:nvSpPr>
          <p:cNvPr id="8" name="Arrow: Left 7">
            <a:extLst>
              <a:ext uri="{FF2B5EF4-FFF2-40B4-BE49-F238E27FC236}">
                <a16:creationId xmlns:a16="http://schemas.microsoft.com/office/drawing/2014/main" id="{9D8B3FCB-0571-4931-8F3A-29112E659405}"/>
              </a:ext>
            </a:extLst>
          </p:cNvPr>
          <p:cNvSpPr/>
          <p:nvPr/>
        </p:nvSpPr>
        <p:spPr>
          <a:xfrm>
            <a:off x="4286798" y="5313137"/>
            <a:ext cx="1620515" cy="1248229"/>
          </a:xfrm>
          <a:prstGeom prst="leftArrow">
            <a:avLst/>
          </a:prstGeom>
          <a:solidFill>
            <a:srgbClr val="FDB93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Test Run</a:t>
            </a:r>
          </a:p>
        </p:txBody>
      </p:sp>
    </p:spTree>
    <p:extLst>
      <p:ext uri="{BB962C8B-B14F-4D97-AF65-F5344CB8AC3E}">
        <p14:creationId xmlns:p14="http://schemas.microsoft.com/office/powerpoint/2010/main" val="3010739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SVD Matrix Factorization </a:t>
            </a:r>
          </a:p>
        </p:txBody>
      </p:sp>
      <p:pic>
        <p:nvPicPr>
          <p:cNvPr id="2" name="Picture 1">
            <a:extLst>
              <a:ext uri="{FF2B5EF4-FFF2-40B4-BE49-F238E27FC236}">
                <a16:creationId xmlns:a16="http://schemas.microsoft.com/office/drawing/2014/main" id="{58C2BF94-D694-4561-AE7B-20F307A36E36}"/>
              </a:ext>
            </a:extLst>
          </p:cNvPr>
          <p:cNvPicPr>
            <a:picLocks noChangeAspect="1"/>
          </p:cNvPicPr>
          <p:nvPr/>
        </p:nvPicPr>
        <p:blipFill>
          <a:blip r:embed="rId2"/>
          <a:stretch>
            <a:fillRect/>
          </a:stretch>
        </p:blipFill>
        <p:spPr>
          <a:xfrm>
            <a:off x="-125126" y="0"/>
            <a:ext cx="10722634" cy="6858000"/>
          </a:xfrm>
          <a:prstGeom prst="rect">
            <a:avLst/>
          </a:prstGeom>
        </p:spPr>
      </p:pic>
      <p:sp>
        <p:nvSpPr>
          <p:cNvPr id="7" name="Rectangle 6">
            <a:extLst>
              <a:ext uri="{FF2B5EF4-FFF2-40B4-BE49-F238E27FC236}">
                <a16:creationId xmlns:a16="http://schemas.microsoft.com/office/drawing/2014/main" id="{9F8BC6D0-E8B5-4E41-BF77-1016A8AFC1D1}"/>
              </a:ext>
            </a:extLst>
          </p:cNvPr>
          <p:cNvSpPr/>
          <p:nvPr/>
        </p:nvSpPr>
        <p:spPr>
          <a:xfrm>
            <a:off x="7042246" y="0"/>
            <a:ext cx="4235354" cy="6858000"/>
          </a:xfrm>
          <a:prstGeom prst="rect">
            <a:avLst/>
          </a:prstGeom>
          <a:gradFill>
            <a:gsLst>
              <a:gs pos="0">
                <a:schemeClr val="bg1">
                  <a:alpha val="0"/>
                </a:schemeClr>
              </a:gs>
              <a:gs pos="50000">
                <a:schemeClr val="bg1"/>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9" name="Arrow: Left 8">
            <a:extLst>
              <a:ext uri="{FF2B5EF4-FFF2-40B4-BE49-F238E27FC236}">
                <a16:creationId xmlns:a16="http://schemas.microsoft.com/office/drawing/2014/main" id="{3B81E71E-FCDF-4067-9303-B21FEA3D7371}"/>
              </a:ext>
            </a:extLst>
          </p:cNvPr>
          <p:cNvSpPr/>
          <p:nvPr/>
        </p:nvSpPr>
        <p:spPr>
          <a:xfrm>
            <a:off x="6127846" y="112594"/>
            <a:ext cx="5149753" cy="15421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Fuzzywuzzy</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used for string matching when user inputs a movie title. </a:t>
            </a:r>
          </a:p>
        </p:txBody>
      </p:sp>
      <p:sp>
        <p:nvSpPr>
          <p:cNvPr id="15" name="Arrow: Left 14">
            <a:extLst>
              <a:ext uri="{FF2B5EF4-FFF2-40B4-BE49-F238E27FC236}">
                <a16:creationId xmlns:a16="http://schemas.microsoft.com/office/drawing/2014/main" id="{CF2EC79C-D705-4436-AEA8-4780C2572996}"/>
              </a:ext>
            </a:extLst>
          </p:cNvPr>
          <p:cNvSpPr/>
          <p:nvPr/>
        </p:nvSpPr>
        <p:spPr>
          <a:xfrm>
            <a:off x="7328848" y="2033516"/>
            <a:ext cx="3948751" cy="18970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Pearson’s R Correlation is attempted based off results of fuzzy search.</a:t>
            </a:r>
          </a:p>
        </p:txBody>
      </p:sp>
      <p:sp>
        <p:nvSpPr>
          <p:cNvPr id="17" name="Arrow: Left 16">
            <a:extLst>
              <a:ext uri="{FF2B5EF4-FFF2-40B4-BE49-F238E27FC236}">
                <a16:creationId xmlns:a16="http://schemas.microsoft.com/office/drawing/2014/main" id="{E9933758-13B7-4E5D-BA24-E6677698A035}"/>
              </a:ext>
            </a:extLst>
          </p:cNvPr>
          <p:cNvSpPr/>
          <p:nvPr/>
        </p:nvSpPr>
        <p:spPr>
          <a:xfrm>
            <a:off x="7042246" y="4688005"/>
            <a:ext cx="4235353" cy="15421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Input loop added for better user experience.  </a:t>
            </a:r>
          </a:p>
        </p:txBody>
      </p:sp>
    </p:spTree>
    <p:extLst>
      <p:ext uri="{BB962C8B-B14F-4D97-AF65-F5344CB8AC3E}">
        <p14:creationId xmlns:p14="http://schemas.microsoft.com/office/powerpoint/2010/main" val="379436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k-Nearest Neighbors </a:t>
            </a:r>
          </a:p>
        </p:txBody>
      </p:sp>
      <p:sp>
        <p:nvSpPr>
          <p:cNvPr id="4" name="Rectangle 3">
            <a:extLst>
              <a:ext uri="{FF2B5EF4-FFF2-40B4-BE49-F238E27FC236}">
                <a16:creationId xmlns:a16="http://schemas.microsoft.com/office/drawing/2014/main" id="{B798562D-A173-4983-BD06-CE10173C7F78}"/>
              </a:ext>
            </a:extLst>
          </p:cNvPr>
          <p:cNvSpPr/>
          <p:nvPr/>
        </p:nvSpPr>
        <p:spPr>
          <a:xfrm>
            <a:off x="-12878" y="0"/>
            <a:ext cx="11341277" cy="4542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2" name="Rectangle 1">
            <a:extLst>
              <a:ext uri="{FF2B5EF4-FFF2-40B4-BE49-F238E27FC236}">
                <a16:creationId xmlns:a16="http://schemas.microsoft.com/office/drawing/2014/main" id="{69C995AC-F584-429C-BDA5-97F067283139}"/>
              </a:ext>
            </a:extLst>
          </p:cNvPr>
          <p:cNvSpPr/>
          <p:nvPr/>
        </p:nvSpPr>
        <p:spPr>
          <a:xfrm>
            <a:off x="373039" y="224135"/>
            <a:ext cx="4608394" cy="203132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The second </a:t>
            </a:r>
            <a:r>
              <a:rPr kumimoji="0" lang="en-US" sz="18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Colaborative</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filtering method I tried was </a:t>
            </a:r>
            <a:r>
              <a:rPr kumimoji="0" lang="en-US" sz="18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k-Nearest Neighbors</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kNN</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is a machine learning algorithm used to find clusters of similar users based on common item (movie) ratings, and make predictions using the average rating of top-k nearest neighbors.</a:t>
            </a:r>
          </a:p>
        </p:txBody>
      </p:sp>
      <p:pic>
        <p:nvPicPr>
          <p:cNvPr id="3074" name="Picture 2" descr="Image result for k-Nearest Neighbors">
            <a:extLst>
              <a:ext uri="{FF2B5EF4-FFF2-40B4-BE49-F238E27FC236}">
                <a16:creationId xmlns:a16="http://schemas.microsoft.com/office/drawing/2014/main" id="{002DB60E-FDCB-4A60-9E1C-1EBBB8557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832" y="224135"/>
            <a:ext cx="4608394" cy="3456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9D0F75-C901-4CCF-AA44-440CE260D834}"/>
              </a:ext>
            </a:extLst>
          </p:cNvPr>
          <p:cNvPicPr>
            <a:picLocks noChangeAspect="1"/>
          </p:cNvPicPr>
          <p:nvPr/>
        </p:nvPicPr>
        <p:blipFill>
          <a:blip r:embed="rId3"/>
          <a:stretch>
            <a:fillRect/>
          </a:stretch>
        </p:blipFill>
        <p:spPr>
          <a:xfrm>
            <a:off x="-12878" y="4086760"/>
            <a:ext cx="11341276" cy="2771240"/>
          </a:xfrm>
          <a:prstGeom prst="rect">
            <a:avLst/>
          </a:prstGeom>
        </p:spPr>
      </p:pic>
      <p:sp>
        <p:nvSpPr>
          <p:cNvPr id="8" name="Arrow: Pentagon 7">
            <a:extLst>
              <a:ext uri="{FF2B5EF4-FFF2-40B4-BE49-F238E27FC236}">
                <a16:creationId xmlns:a16="http://schemas.microsoft.com/office/drawing/2014/main" id="{294886C9-FEA6-4E20-BE4A-BD6C420018E4}"/>
              </a:ext>
            </a:extLst>
          </p:cNvPr>
          <p:cNvSpPr/>
          <p:nvPr/>
        </p:nvSpPr>
        <p:spPr>
          <a:xfrm rot="5400000">
            <a:off x="2241497" y="790999"/>
            <a:ext cx="1279177" cy="5239657"/>
          </a:xfrm>
          <a:prstGeom prst="homePlate">
            <a:avLst>
              <a:gd name="adj" fmla="val 31144"/>
            </a:avLst>
          </a:prstGeom>
          <a:solidFill>
            <a:srgbClr val="FDE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6" name="TextBox 5">
            <a:extLst>
              <a:ext uri="{FF2B5EF4-FFF2-40B4-BE49-F238E27FC236}">
                <a16:creationId xmlns:a16="http://schemas.microsoft.com/office/drawing/2014/main" id="{481FB5F3-0307-49BF-8AB1-969B66FB78E4}"/>
              </a:ext>
            </a:extLst>
          </p:cNvPr>
          <p:cNvSpPr txBox="1"/>
          <p:nvPr/>
        </p:nvSpPr>
        <p:spPr>
          <a:xfrm>
            <a:off x="465977" y="2765346"/>
            <a:ext cx="523965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For comparison I have started with the same pandas data frame that was used in the SVD Matrix Factorization method.</a:t>
            </a:r>
          </a:p>
        </p:txBody>
      </p:sp>
    </p:spTree>
    <p:extLst>
      <p:ext uri="{BB962C8B-B14F-4D97-AF65-F5344CB8AC3E}">
        <p14:creationId xmlns:p14="http://schemas.microsoft.com/office/powerpoint/2010/main" val="216666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k-Nearest Neighbors </a:t>
            </a:r>
          </a:p>
        </p:txBody>
      </p:sp>
      <p:pic>
        <p:nvPicPr>
          <p:cNvPr id="2" name="Picture 1">
            <a:extLst>
              <a:ext uri="{FF2B5EF4-FFF2-40B4-BE49-F238E27FC236}">
                <a16:creationId xmlns:a16="http://schemas.microsoft.com/office/drawing/2014/main" id="{962A08B9-C2C6-43AD-8B54-82C7D1697A60}"/>
              </a:ext>
            </a:extLst>
          </p:cNvPr>
          <p:cNvPicPr>
            <a:picLocks noChangeAspect="1"/>
          </p:cNvPicPr>
          <p:nvPr/>
        </p:nvPicPr>
        <p:blipFill>
          <a:blip r:embed="rId2"/>
          <a:stretch>
            <a:fillRect/>
          </a:stretch>
        </p:blipFill>
        <p:spPr>
          <a:xfrm>
            <a:off x="223837" y="1"/>
            <a:ext cx="11053763" cy="5049672"/>
          </a:xfrm>
          <a:prstGeom prst="rect">
            <a:avLst/>
          </a:prstGeom>
          <a:ln>
            <a:noFill/>
          </a:ln>
          <a:effectLst>
            <a:softEdge rad="112500"/>
          </a:effectLst>
        </p:spPr>
      </p:pic>
      <p:sp>
        <p:nvSpPr>
          <p:cNvPr id="11" name="Rectangle 10">
            <a:extLst>
              <a:ext uri="{FF2B5EF4-FFF2-40B4-BE49-F238E27FC236}">
                <a16:creationId xmlns:a16="http://schemas.microsoft.com/office/drawing/2014/main" id="{9825AF86-B2A2-4435-B868-5D415B0FEB0E}"/>
              </a:ext>
            </a:extLst>
          </p:cNvPr>
          <p:cNvSpPr/>
          <p:nvPr/>
        </p:nvSpPr>
        <p:spPr>
          <a:xfrm>
            <a:off x="0" y="5044449"/>
            <a:ext cx="11423176" cy="1813551"/>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12" name="Isosceles Triangle 11">
            <a:extLst>
              <a:ext uri="{FF2B5EF4-FFF2-40B4-BE49-F238E27FC236}">
                <a16:creationId xmlns:a16="http://schemas.microsoft.com/office/drawing/2014/main" id="{23487847-379A-46E7-933C-2D53C1F9847C}"/>
              </a:ext>
            </a:extLst>
          </p:cNvPr>
          <p:cNvSpPr/>
          <p:nvPr/>
        </p:nvSpPr>
        <p:spPr>
          <a:xfrm rot="10800000">
            <a:off x="0" y="4926842"/>
            <a:ext cx="11199339" cy="532258"/>
          </a:xfrm>
          <a:prstGeom prst="triangle">
            <a:avLst>
              <a:gd name="adj" fmla="val 498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13" name="Rectangle: Rounded Corners 12">
            <a:extLst>
              <a:ext uri="{FF2B5EF4-FFF2-40B4-BE49-F238E27FC236}">
                <a16:creationId xmlns:a16="http://schemas.microsoft.com/office/drawing/2014/main" id="{40470D02-7314-4288-8865-47BD544B10E3}"/>
              </a:ext>
            </a:extLst>
          </p:cNvPr>
          <p:cNvSpPr/>
          <p:nvPr/>
        </p:nvSpPr>
        <p:spPr>
          <a:xfrm>
            <a:off x="5786652" y="1446663"/>
            <a:ext cx="5117910" cy="2552131"/>
          </a:xfrm>
          <a:prstGeom prst="roundRect">
            <a:avLst/>
          </a:prstGeom>
          <a:solidFill>
            <a:srgbClr val="429D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Implementing </a:t>
            </a:r>
            <a:r>
              <a:rPr kumimoji="0" lang="en-US" sz="1800" b="1"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kNN</a:t>
            </a:r>
            <a:endParaRPr kumimoji="0" lang="en-US" sz="18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The filtered matrix input table is converted to a 2D matrix, and missing values are filled with 0 so that the distances between rating vectors can be calculated. the values(ratings) of the matrix data frame are then transformed into a </a:t>
            </a:r>
            <a:r>
              <a:rPr kumimoji="0" lang="en-US" sz="18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scipy</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sparse matrix for more efficient calculations</a:t>
            </a:r>
          </a:p>
        </p:txBody>
      </p:sp>
      <p:sp>
        <p:nvSpPr>
          <p:cNvPr id="14" name="Rectangle 13">
            <a:extLst>
              <a:ext uri="{FF2B5EF4-FFF2-40B4-BE49-F238E27FC236}">
                <a16:creationId xmlns:a16="http://schemas.microsoft.com/office/drawing/2014/main" id="{FF5CD515-4D34-4F32-9A45-16674E9F0B72}"/>
              </a:ext>
            </a:extLst>
          </p:cNvPr>
          <p:cNvSpPr/>
          <p:nvPr/>
        </p:nvSpPr>
        <p:spPr>
          <a:xfrm>
            <a:off x="223836" y="5369257"/>
            <a:ext cx="11199339" cy="1067728"/>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5" normalizeH="0" baseline="0" noProof="0" dirty="0">
                <a:ln>
                  <a:noFill/>
                </a:ln>
                <a:solidFill>
                  <a:srgbClr val="FFFFFF"/>
                </a:solidFill>
                <a:effectLst/>
                <a:uLnTx/>
                <a:uFillTx/>
                <a:latin typeface="Tw Cen MT" panose="020B0602020104020603" pitchFamily="34" charset="0"/>
                <a:ea typeface="Calibri" panose="020F0502020204030204" pitchFamily="34" charset="0"/>
                <a:cs typeface="Times New Roman" panose="02020603050405020304" pitchFamily="18" charset="0"/>
              </a:rPr>
              <a:t>Finding the Nearest Neighbors</a:t>
            </a:r>
            <a:endParaRPr kumimoji="0" lang="en-US" sz="1200" b="0" i="0" u="none" strike="noStrike" kern="1200" cap="none" spc="0" normalizeH="0" baseline="0" noProof="0" dirty="0">
              <a:ln>
                <a:noFill/>
              </a:ln>
              <a:solidFill>
                <a:srgbClr val="FFFFFF"/>
              </a:solidFill>
              <a:effectLst/>
              <a:uLnTx/>
              <a:uFillTx/>
              <a:latin typeface="Tw Cen MT" panose="020B0602020104020603"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5" normalizeH="0" baseline="0" noProof="0" dirty="0">
                <a:ln>
                  <a:noFill/>
                </a:ln>
                <a:solidFill>
                  <a:srgbClr val="FFFFFF"/>
                </a:solidFill>
                <a:effectLst/>
                <a:uLnTx/>
                <a:uFillTx/>
                <a:latin typeface="Tw Cen MT" panose="020B0602020104020603" pitchFamily="34" charset="0"/>
                <a:ea typeface="Calibri" panose="020F0502020204030204" pitchFamily="34" charset="0"/>
                <a:cs typeface="Times New Roman" panose="02020603050405020304" pitchFamily="18" charset="0"/>
              </a:rPr>
              <a:t>The algorithm used to compute the nearest neighbors is called “brute”. “metric=cosine” is specified so that the algorithm will calculate the cosine similarity between rating vectors. Finally the model is fit with the </a:t>
            </a:r>
            <a:r>
              <a:rPr kumimoji="0" lang="en-US" sz="1800" b="0" i="0" u="none" strike="noStrike" kern="1200" cap="none" spc="-5" normalizeH="0" baseline="0" noProof="0" dirty="0" err="1">
                <a:ln>
                  <a:noFill/>
                </a:ln>
                <a:solidFill>
                  <a:srgbClr val="FFFFFF"/>
                </a:solidFill>
                <a:effectLst/>
                <a:uLnTx/>
                <a:uFillTx/>
                <a:latin typeface="Tw Cen MT" panose="020B0602020104020603" pitchFamily="34" charset="0"/>
                <a:ea typeface="Calibri" panose="020F0502020204030204" pitchFamily="34" charset="0"/>
                <a:cs typeface="Times New Roman" panose="02020603050405020304" pitchFamily="18" charset="0"/>
              </a:rPr>
              <a:t>ratings_matrix</a:t>
            </a:r>
            <a:r>
              <a:rPr kumimoji="0" lang="en-US" sz="1800" b="0" i="0" u="none" strike="noStrike" kern="1200" cap="none" spc="-5" normalizeH="0" baseline="0" noProof="0" dirty="0">
                <a:ln>
                  <a:noFill/>
                </a:ln>
                <a:solidFill>
                  <a:srgbClr val="FFFFFF"/>
                </a:solidFill>
                <a:effectLst/>
                <a:uLnTx/>
                <a:uFillTx/>
                <a:latin typeface="Tw Cen MT" panose="020B0602020104020603" pitchFamily="34" charset="0"/>
                <a:ea typeface="Calibri" panose="020F0502020204030204" pitchFamily="34" charset="0"/>
                <a:cs typeface="Times New Roman" panose="02020603050405020304" pitchFamily="18" charset="0"/>
              </a:rPr>
              <a:t>.</a:t>
            </a:r>
            <a:endParaRPr kumimoji="0" lang="en-US" sz="1200" b="0" i="0" u="none" strike="noStrike" kern="1200" cap="none" spc="0" normalizeH="0" baseline="0" noProof="0" dirty="0">
              <a:ln>
                <a:noFill/>
              </a:ln>
              <a:solidFill>
                <a:srgbClr val="FFFFFF"/>
              </a:solidFill>
              <a:effectLst/>
              <a:uLnTx/>
              <a:uFillTx/>
              <a:latin typeface="Tw Cen MT" panose="020B06020201040206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7313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7D91-9DFC-44F6-AF9F-888CCF77507F}"/>
              </a:ext>
            </a:extLst>
          </p:cNvPr>
          <p:cNvSpPr>
            <a:spLocks noGrp="1"/>
          </p:cNvSpPr>
          <p:nvPr>
            <p:ph type="title"/>
          </p:nvPr>
        </p:nvSpPr>
        <p:spPr/>
        <p:txBody>
          <a:bodyPr/>
          <a:lstStyle/>
          <a:p>
            <a:r>
              <a:rPr lang="en-US" dirty="0"/>
              <a:t>Name That Movie!</a:t>
            </a:r>
          </a:p>
        </p:txBody>
      </p:sp>
      <p:pic>
        <p:nvPicPr>
          <p:cNvPr id="5" name="Picture 4">
            <a:extLst>
              <a:ext uri="{FF2B5EF4-FFF2-40B4-BE49-F238E27FC236}">
                <a16:creationId xmlns:a16="http://schemas.microsoft.com/office/drawing/2014/main" id="{3383E299-EA86-46AD-837F-39E5524B216C}"/>
              </a:ext>
            </a:extLst>
          </p:cNvPr>
          <p:cNvPicPr>
            <a:picLocks noChangeAspect="1"/>
          </p:cNvPicPr>
          <p:nvPr/>
        </p:nvPicPr>
        <p:blipFill rotWithShape="1">
          <a:blip r:embed="rId2">
            <a:extLst>
              <a:ext uri="{28A0092B-C50C-407E-A947-70E740481C1C}">
                <a14:useLocalDpi xmlns:a14="http://schemas.microsoft.com/office/drawing/2010/main" val="0"/>
              </a:ext>
            </a:extLst>
          </a:blip>
          <a:srcRect t="9035"/>
          <a:stretch/>
        </p:blipFill>
        <p:spPr>
          <a:xfrm>
            <a:off x="4330262" y="0"/>
            <a:ext cx="7646276" cy="6858000"/>
          </a:xfrm>
          <a:prstGeom prst="rect">
            <a:avLst/>
          </a:prstGeom>
        </p:spPr>
      </p:pic>
      <p:sp>
        <p:nvSpPr>
          <p:cNvPr id="6" name="Oval 5">
            <a:extLst>
              <a:ext uri="{FF2B5EF4-FFF2-40B4-BE49-F238E27FC236}">
                <a16:creationId xmlns:a16="http://schemas.microsoft.com/office/drawing/2014/main" id="{E4D78FF6-C879-4651-AE30-612325A58A52}"/>
              </a:ext>
            </a:extLst>
          </p:cNvPr>
          <p:cNvSpPr/>
          <p:nvPr/>
        </p:nvSpPr>
        <p:spPr>
          <a:xfrm>
            <a:off x="5644077" y="4337667"/>
            <a:ext cx="2434603" cy="2398824"/>
          </a:xfrm>
          <a:prstGeom prst="ellipse">
            <a:avLst/>
          </a:prstGeom>
          <a:solidFill>
            <a:srgbClr val="B0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Avengers</a:t>
            </a:r>
          </a:p>
          <a:p>
            <a:pPr algn="ctr"/>
            <a:r>
              <a:rPr lang="en-US" sz="2400" dirty="0"/>
              <a:t>12,205</a:t>
            </a:r>
          </a:p>
        </p:txBody>
      </p:sp>
      <p:sp>
        <p:nvSpPr>
          <p:cNvPr id="7" name="Oval 6">
            <a:extLst>
              <a:ext uri="{FF2B5EF4-FFF2-40B4-BE49-F238E27FC236}">
                <a16:creationId xmlns:a16="http://schemas.microsoft.com/office/drawing/2014/main" id="{A154EAA1-2967-4CDE-BF6E-11F0CADE9BCC}"/>
              </a:ext>
            </a:extLst>
          </p:cNvPr>
          <p:cNvSpPr/>
          <p:nvPr/>
        </p:nvSpPr>
        <p:spPr>
          <a:xfrm>
            <a:off x="6845807" y="2319069"/>
            <a:ext cx="2328904" cy="2294678"/>
          </a:xfrm>
          <a:prstGeom prst="ellipse">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Interstellar</a:t>
            </a:r>
          </a:p>
          <a:p>
            <a:pPr algn="ctr"/>
            <a:r>
              <a:rPr lang="en-US" sz="2100" dirty="0"/>
              <a:t>11,187</a:t>
            </a:r>
          </a:p>
        </p:txBody>
      </p:sp>
      <p:sp>
        <p:nvSpPr>
          <p:cNvPr id="8" name="Oval 7">
            <a:extLst>
              <a:ext uri="{FF2B5EF4-FFF2-40B4-BE49-F238E27FC236}">
                <a16:creationId xmlns:a16="http://schemas.microsoft.com/office/drawing/2014/main" id="{F0AFCB5D-7549-4CD2-BDC4-7D9188AF79D4}"/>
              </a:ext>
            </a:extLst>
          </p:cNvPr>
          <p:cNvSpPr/>
          <p:nvPr/>
        </p:nvSpPr>
        <p:spPr>
          <a:xfrm>
            <a:off x="5749777" y="288351"/>
            <a:ext cx="2328904" cy="2294678"/>
          </a:xfrm>
          <a:prstGeom prst="ellipse">
            <a:avLst/>
          </a:prstGeom>
          <a:solidFill>
            <a:srgbClr val="FF9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The Dark Knight</a:t>
            </a:r>
          </a:p>
          <a:p>
            <a:pPr algn="ctr"/>
            <a:r>
              <a:rPr lang="en-US" sz="2200" dirty="0"/>
              <a:t>12,271</a:t>
            </a:r>
          </a:p>
        </p:txBody>
      </p:sp>
      <p:sp>
        <p:nvSpPr>
          <p:cNvPr id="9" name="Oval 8">
            <a:extLst>
              <a:ext uri="{FF2B5EF4-FFF2-40B4-BE49-F238E27FC236}">
                <a16:creationId xmlns:a16="http://schemas.microsoft.com/office/drawing/2014/main" id="{47287A41-FED6-4234-94BC-62579EC05B72}"/>
              </a:ext>
            </a:extLst>
          </p:cNvPr>
          <p:cNvSpPr/>
          <p:nvPr/>
        </p:nvSpPr>
        <p:spPr>
          <a:xfrm>
            <a:off x="8127400" y="331297"/>
            <a:ext cx="2328904" cy="2294678"/>
          </a:xfrm>
          <a:prstGeom prst="ellipse">
            <a:avLst/>
          </a:prstGeom>
          <a:solidFill>
            <a:srgbClr val="9C7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Deadpool</a:t>
            </a:r>
            <a:endParaRPr lang="en-US" sz="2200" dirty="0"/>
          </a:p>
          <a:p>
            <a:pPr algn="ctr"/>
            <a:r>
              <a:rPr lang="en-US" sz="2200" dirty="0"/>
              <a:t>11,444</a:t>
            </a:r>
          </a:p>
        </p:txBody>
      </p:sp>
      <p:sp>
        <p:nvSpPr>
          <p:cNvPr id="10" name="Oval 9">
            <a:extLst>
              <a:ext uri="{FF2B5EF4-FFF2-40B4-BE49-F238E27FC236}">
                <a16:creationId xmlns:a16="http://schemas.microsoft.com/office/drawing/2014/main" id="{4850ED95-5B90-4456-B29E-E7D777B66766}"/>
              </a:ext>
            </a:extLst>
          </p:cNvPr>
          <p:cNvSpPr/>
          <p:nvPr/>
        </p:nvSpPr>
        <p:spPr>
          <a:xfrm>
            <a:off x="4448484" y="2319069"/>
            <a:ext cx="2328904" cy="2294678"/>
          </a:xfrm>
          <a:prstGeom prst="ellipse">
            <a:avLst/>
          </a:prstGeom>
          <a:solidFill>
            <a:srgbClr val="F28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Avatar</a:t>
            </a:r>
          </a:p>
          <a:p>
            <a:pPr algn="ctr"/>
            <a:r>
              <a:rPr lang="en-US" sz="2200" dirty="0"/>
              <a:t>12,114</a:t>
            </a:r>
          </a:p>
        </p:txBody>
      </p:sp>
      <p:sp>
        <p:nvSpPr>
          <p:cNvPr id="11" name="Oval 10">
            <a:extLst>
              <a:ext uri="{FF2B5EF4-FFF2-40B4-BE49-F238E27FC236}">
                <a16:creationId xmlns:a16="http://schemas.microsoft.com/office/drawing/2014/main" id="{5AE84B5D-7713-4929-80CB-198EE6C351F3}"/>
              </a:ext>
            </a:extLst>
          </p:cNvPr>
          <p:cNvSpPr/>
          <p:nvPr/>
        </p:nvSpPr>
        <p:spPr>
          <a:xfrm>
            <a:off x="9340571" y="2491080"/>
            <a:ext cx="2328904" cy="2294678"/>
          </a:xfrm>
          <a:prstGeom prst="ellipse">
            <a:avLst/>
          </a:prstGeom>
          <a:solidFill>
            <a:srgbClr val="BA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Inception</a:t>
            </a:r>
          </a:p>
          <a:p>
            <a:pPr algn="ctr"/>
            <a:r>
              <a:rPr lang="en-US" sz="2200" dirty="0"/>
              <a:t>14,075</a:t>
            </a:r>
          </a:p>
        </p:txBody>
      </p:sp>
    </p:spTree>
    <p:extLst>
      <p:ext uri="{BB962C8B-B14F-4D97-AF65-F5344CB8AC3E}">
        <p14:creationId xmlns:p14="http://schemas.microsoft.com/office/powerpoint/2010/main" val="4348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k-Nearest Neighbors </a:t>
            </a:r>
          </a:p>
        </p:txBody>
      </p:sp>
      <p:pic>
        <p:nvPicPr>
          <p:cNvPr id="6" name="Picture 5">
            <a:extLst>
              <a:ext uri="{FF2B5EF4-FFF2-40B4-BE49-F238E27FC236}">
                <a16:creationId xmlns:a16="http://schemas.microsoft.com/office/drawing/2014/main" id="{C87DD136-8BBB-4040-8421-F7CB72D50CF4}"/>
              </a:ext>
            </a:extLst>
          </p:cNvPr>
          <p:cNvPicPr>
            <a:picLocks noChangeAspect="1"/>
          </p:cNvPicPr>
          <p:nvPr/>
        </p:nvPicPr>
        <p:blipFill rotWithShape="1">
          <a:blip r:embed="rId2"/>
          <a:srcRect l="3181"/>
          <a:stretch/>
        </p:blipFill>
        <p:spPr>
          <a:xfrm>
            <a:off x="-1" y="0"/>
            <a:ext cx="9467707" cy="6858000"/>
          </a:xfrm>
          <a:prstGeom prst="rect">
            <a:avLst/>
          </a:prstGeom>
          <a:ln>
            <a:noFill/>
          </a:ln>
          <a:effectLst>
            <a:softEdge rad="112500"/>
          </a:effectLst>
        </p:spPr>
      </p:pic>
      <p:sp>
        <p:nvSpPr>
          <p:cNvPr id="9" name="Arrow: Left 8">
            <a:extLst>
              <a:ext uri="{FF2B5EF4-FFF2-40B4-BE49-F238E27FC236}">
                <a16:creationId xmlns:a16="http://schemas.microsoft.com/office/drawing/2014/main" id="{2DC2BEE2-4904-4E20-9C70-0C4186BE8414}"/>
              </a:ext>
            </a:extLst>
          </p:cNvPr>
          <p:cNvSpPr/>
          <p:nvPr/>
        </p:nvSpPr>
        <p:spPr>
          <a:xfrm>
            <a:off x="9266830" y="2224582"/>
            <a:ext cx="2010770" cy="23303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kNN</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Calculation attempted</a:t>
            </a:r>
          </a:p>
        </p:txBody>
      </p:sp>
      <p:sp>
        <p:nvSpPr>
          <p:cNvPr id="10" name="Arrow: Left 9">
            <a:extLst>
              <a:ext uri="{FF2B5EF4-FFF2-40B4-BE49-F238E27FC236}">
                <a16:creationId xmlns:a16="http://schemas.microsoft.com/office/drawing/2014/main" id="{D743052E-9140-42BC-881F-6BC985331A77}"/>
              </a:ext>
            </a:extLst>
          </p:cNvPr>
          <p:cNvSpPr/>
          <p:nvPr/>
        </p:nvSpPr>
        <p:spPr>
          <a:xfrm>
            <a:off x="6905766" y="4937078"/>
            <a:ext cx="4371833" cy="140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Input loop added for better user experience.  </a:t>
            </a:r>
          </a:p>
        </p:txBody>
      </p:sp>
      <p:sp>
        <p:nvSpPr>
          <p:cNvPr id="11" name="Arrow: Left 10">
            <a:extLst>
              <a:ext uri="{FF2B5EF4-FFF2-40B4-BE49-F238E27FC236}">
                <a16:creationId xmlns:a16="http://schemas.microsoft.com/office/drawing/2014/main" id="{A16B2B14-79A5-4E8A-BC21-5DCA34B504A9}"/>
              </a:ext>
            </a:extLst>
          </p:cNvPr>
          <p:cNvSpPr/>
          <p:nvPr/>
        </p:nvSpPr>
        <p:spPr>
          <a:xfrm>
            <a:off x="6127846" y="330960"/>
            <a:ext cx="5149753" cy="15421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w Cen MT" panose="020B0602020104020603" pitchFamily="34" charset="0"/>
                <a:ea typeface="+mn-ea"/>
                <a:cs typeface="+mn-cs"/>
              </a:rPr>
              <a:t>Fuzzywuzzy</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used for string matching when user inputs a movie title. </a:t>
            </a:r>
          </a:p>
        </p:txBody>
      </p:sp>
    </p:spTree>
    <p:extLst>
      <p:ext uri="{BB962C8B-B14F-4D97-AF65-F5344CB8AC3E}">
        <p14:creationId xmlns:p14="http://schemas.microsoft.com/office/powerpoint/2010/main" val="1218746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Compare Methods</a:t>
            </a:r>
          </a:p>
        </p:txBody>
      </p:sp>
      <p:pic>
        <p:nvPicPr>
          <p:cNvPr id="2" name="Picture 1">
            <a:extLst>
              <a:ext uri="{FF2B5EF4-FFF2-40B4-BE49-F238E27FC236}">
                <a16:creationId xmlns:a16="http://schemas.microsoft.com/office/drawing/2014/main" id="{6BB499A3-87B8-48D8-B51D-1742E183A3D6}"/>
              </a:ext>
            </a:extLst>
          </p:cNvPr>
          <p:cNvPicPr>
            <a:picLocks noChangeAspect="1"/>
          </p:cNvPicPr>
          <p:nvPr/>
        </p:nvPicPr>
        <p:blipFill>
          <a:blip r:embed="rId2"/>
          <a:stretch>
            <a:fillRect/>
          </a:stretch>
        </p:blipFill>
        <p:spPr>
          <a:xfrm>
            <a:off x="361167" y="3466104"/>
            <a:ext cx="5000625" cy="321945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5E9915F-0E92-4A19-8592-8D699B4081EE}"/>
              </a:ext>
            </a:extLst>
          </p:cNvPr>
          <p:cNvPicPr>
            <a:picLocks noChangeAspect="1"/>
          </p:cNvPicPr>
          <p:nvPr/>
        </p:nvPicPr>
        <p:blipFill>
          <a:blip r:embed="rId3"/>
          <a:stretch>
            <a:fillRect/>
          </a:stretch>
        </p:blipFill>
        <p:spPr>
          <a:xfrm>
            <a:off x="5882219" y="175002"/>
            <a:ext cx="5038725" cy="3076575"/>
          </a:xfrm>
          <a:prstGeom prst="rect">
            <a:avLst/>
          </a:prstGeom>
          <a:ln>
            <a:noFill/>
          </a:ln>
          <a:effectLst>
            <a:outerShdw blurRad="292100" dist="139700" dir="2700000" algn="tl" rotWithShape="0">
              <a:srgbClr val="333333">
                <a:alpha val="65000"/>
              </a:srgbClr>
            </a:outerShdw>
          </a:effectLst>
        </p:spPr>
      </p:pic>
      <p:sp>
        <p:nvSpPr>
          <p:cNvPr id="6" name="Arrow: Pentagon 5">
            <a:extLst>
              <a:ext uri="{FF2B5EF4-FFF2-40B4-BE49-F238E27FC236}">
                <a16:creationId xmlns:a16="http://schemas.microsoft.com/office/drawing/2014/main" id="{C6AA1394-0D0C-472F-A4E2-9673C81E8ECF}"/>
              </a:ext>
            </a:extLst>
          </p:cNvPr>
          <p:cNvSpPr/>
          <p:nvPr/>
        </p:nvSpPr>
        <p:spPr>
          <a:xfrm>
            <a:off x="0" y="286602"/>
            <a:ext cx="5786651" cy="2811438"/>
          </a:xfrm>
          <a:prstGeom prst="homePlate">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7" name="Arrow: Pentagon 6">
            <a:extLst>
              <a:ext uri="{FF2B5EF4-FFF2-40B4-BE49-F238E27FC236}">
                <a16:creationId xmlns:a16="http://schemas.microsoft.com/office/drawing/2014/main" id="{074D9BA6-0FEB-4AFD-8BE9-97600790D770}"/>
              </a:ext>
            </a:extLst>
          </p:cNvPr>
          <p:cNvSpPr/>
          <p:nvPr/>
        </p:nvSpPr>
        <p:spPr>
          <a:xfrm rot="10800000">
            <a:off x="5508255" y="3778580"/>
            <a:ext cx="5786651" cy="2811438"/>
          </a:xfrm>
          <a:prstGeom prst="homePlate">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8" name="TextBox 7">
            <a:extLst>
              <a:ext uri="{FF2B5EF4-FFF2-40B4-BE49-F238E27FC236}">
                <a16:creationId xmlns:a16="http://schemas.microsoft.com/office/drawing/2014/main" id="{AFF5E49D-B04F-4AFC-8C2D-C4D96D6A47DC}"/>
              </a:ext>
            </a:extLst>
          </p:cNvPr>
          <p:cNvSpPr txBox="1"/>
          <p:nvPr/>
        </p:nvSpPr>
        <p:spPr>
          <a:xfrm>
            <a:off x="6974006" y="4010596"/>
            <a:ext cx="432090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BDA52"/>
                </a:solidFill>
                <a:effectLst/>
                <a:uLnTx/>
                <a:uFillTx/>
                <a:latin typeface="Tw Cen MT" panose="020B0602020104020603" pitchFamily="34" charset="0"/>
                <a:ea typeface="+mn-ea"/>
                <a:cs typeface="+mn-cs"/>
              </a:rPr>
              <a:t>SVD Matrix Factorization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The closer to 1 the correlation number is, the closer the relation of items (movies) are.  </a:t>
            </a:r>
            <a:endParaRPr kumimoji="0" lang="en-US" sz="20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sp>
        <p:nvSpPr>
          <p:cNvPr id="9" name="TextBox 8">
            <a:extLst>
              <a:ext uri="{FF2B5EF4-FFF2-40B4-BE49-F238E27FC236}">
                <a16:creationId xmlns:a16="http://schemas.microsoft.com/office/drawing/2014/main" id="{B15717B5-6702-44CC-A57A-06EDFC404EAD}"/>
              </a:ext>
            </a:extLst>
          </p:cNvPr>
          <p:cNvSpPr txBox="1"/>
          <p:nvPr/>
        </p:nvSpPr>
        <p:spPr>
          <a:xfrm>
            <a:off x="163773" y="518616"/>
            <a:ext cx="4217158" cy="184665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BDA52"/>
                </a:solidFill>
                <a:effectLst/>
                <a:uLnTx/>
                <a:uFillTx/>
                <a:latin typeface="Tw Cen MT" panose="020B0602020104020603" pitchFamily="34" charset="0"/>
                <a:ea typeface="+mn-ea"/>
                <a:cs typeface="+mn-cs"/>
              </a:rPr>
              <a:t>k-Nearest Neighbors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Arial" panose="020B0604020202020204" pitchFamily="34" charset="0"/>
              </a:rPr>
              <a:t>The smaller the distance number, the closer the relation of items (movies) are.</a:t>
            </a:r>
            <a:r>
              <a:rPr kumimoji="0" lang="en-US" sz="20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364526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03BC77-CD09-4BC0-9CF4-2527427F982B}"/>
              </a:ext>
            </a:extLst>
          </p:cNvPr>
          <p:cNvSpPr>
            <a:spLocks noGrp="1"/>
          </p:cNvSpPr>
          <p:nvPr>
            <p:ph type="title"/>
          </p:nvPr>
        </p:nvSpPr>
        <p:spPr>
          <a:xfrm>
            <a:off x="11277600" y="0"/>
            <a:ext cx="914400" cy="6858000"/>
          </a:xfrm>
        </p:spPr>
        <p:txBody>
          <a:bodyPr vert="vert270" anchor="ctr" anchorCtr="1">
            <a:normAutofit/>
          </a:bodyPr>
          <a:lstStyle/>
          <a:p>
            <a:r>
              <a:rPr lang="en-US" sz="4000" b="1" dirty="0">
                <a:solidFill>
                  <a:schemeClr val="bg1"/>
                </a:solidFill>
              </a:rPr>
              <a:t>Compare Methods</a:t>
            </a:r>
          </a:p>
        </p:txBody>
      </p:sp>
      <p:sp>
        <p:nvSpPr>
          <p:cNvPr id="6" name="Arrow: Pentagon 5">
            <a:extLst>
              <a:ext uri="{FF2B5EF4-FFF2-40B4-BE49-F238E27FC236}">
                <a16:creationId xmlns:a16="http://schemas.microsoft.com/office/drawing/2014/main" id="{C6AA1394-0D0C-472F-A4E2-9673C81E8ECF}"/>
              </a:ext>
            </a:extLst>
          </p:cNvPr>
          <p:cNvSpPr/>
          <p:nvPr/>
        </p:nvSpPr>
        <p:spPr>
          <a:xfrm>
            <a:off x="0" y="1178970"/>
            <a:ext cx="5786651" cy="1035422"/>
          </a:xfrm>
          <a:prstGeom prst="homePlate">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7" name="Arrow: Pentagon 6">
            <a:extLst>
              <a:ext uri="{FF2B5EF4-FFF2-40B4-BE49-F238E27FC236}">
                <a16:creationId xmlns:a16="http://schemas.microsoft.com/office/drawing/2014/main" id="{074D9BA6-0FEB-4AFD-8BE9-97600790D770}"/>
              </a:ext>
            </a:extLst>
          </p:cNvPr>
          <p:cNvSpPr/>
          <p:nvPr/>
        </p:nvSpPr>
        <p:spPr>
          <a:xfrm rot="10800000">
            <a:off x="5786650" y="1178970"/>
            <a:ext cx="5786651" cy="1035422"/>
          </a:xfrm>
          <a:prstGeom prst="homePlate">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8" name="TextBox 7">
            <a:extLst>
              <a:ext uri="{FF2B5EF4-FFF2-40B4-BE49-F238E27FC236}">
                <a16:creationId xmlns:a16="http://schemas.microsoft.com/office/drawing/2014/main" id="{AFF5E49D-B04F-4AFC-8C2D-C4D96D6A47DC}"/>
              </a:ext>
            </a:extLst>
          </p:cNvPr>
          <p:cNvSpPr txBox="1"/>
          <p:nvPr/>
        </p:nvSpPr>
        <p:spPr>
          <a:xfrm>
            <a:off x="6323682" y="1212678"/>
            <a:ext cx="5103427"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1D482"/>
                </a:solidFill>
                <a:effectLst/>
                <a:uLnTx/>
                <a:uFillTx/>
                <a:latin typeface="Tw Cen MT" panose="020B0602020104020603" pitchFamily="34" charset="0"/>
                <a:ea typeface="+mn-ea"/>
                <a:cs typeface="+mn-cs"/>
              </a:rPr>
              <a:t>SVD Matrix Factorization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Mean RSME : 0.8960</a:t>
            </a:r>
          </a:p>
        </p:txBody>
      </p:sp>
      <p:sp>
        <p:nvSpPr>
          <p:cNvPr id="9" name="TextBox 8">
            <a:extLst>
              <a:ext uri="{FF2B5EF4-FFF2-40B4-BE49-F238E27FC236}">
                <a16:creationId xmlns:a16="http://schemas.microsoft.com/office/drawing/2014/main" id="{B15717B5-6702-44CC-A57A-06EDFC404EAD}"/>
              </a:ext>
            </a:extLst>
          </p:cNvPr>
          <p:cNvSpPr txBox="1"/>
          <p:nvPr/>
        </p:nvSpPr>
        <p:spPr>
          <a:xfrm>
            <a:off x="163773" y="1223695"/>
            <a:ext cx="5085846" cy="95410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A1D482"/>
                </a:solidFill>
                <a:effectLst/>
                <a:uLnTx/>
                <a:uFillTx/>
                <a:latin typeface="Tw Cen MT" panose="020B0602020104020603" pitchFamily="34" charset="0"/>
                <a:ea typeface="+mn-ea"/>
                <a:cs typeface="+mn-cs"/>
              </a:rPr>
              <a:t>k-Nearest Neighbors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Mean RSME : 0.9679</a:t>
            </a:r>
          </a:p>
        </p:txBody>
      </p:sp>
      <p:sp>
        <p:nvSpPr>
          <p:cNvPr id="4" name="Rectangle 3">
            <a:extLst>
              <a:ext uri="{FF2B5EF4-FFF2-40B4-BE49-F238E27FC236}">
                <a16:creationId xmlns:a16="http://schemas.microsoft.com/office/drawing/2014/main" id="{A1B1B8C2-A3DD-493A-8D78-4F4C02BE28FF}"/>
              </a:ext>
            </a:extLst>
          </p:cNvPr>
          <p:cNvSpPr/>
          <p:nvPr/>
        </p:nvSpPr>
        <p:spPr>
          <a:xfrm>
            <a:off x="282237" y="82835"/>
            <a:ext cx="1090722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lumMod val="65000"/>
                    <a:lumOff val="35000"/>
                  </a:srgbClr>
                </a:solidFill>
                <a:effectLst/>
                <a:uLnTx/>
                <a:uFillTx/>
                <a:latin typeface="Tw Cen MT" panose="020B0602020104020603" pitchFamily="34" charset="0"/>
                <a:ea typeface="+mn-ea"/>
                <a:cs typeface="+mn-cs"/>
              </a:rPr>
              <a:t>Root Mean Square Error (RMSE) </a:t>
            </a:r>
            <a:r>
              <a:rPr kumimoji="0" lang="en-US" sz="1800" b="0" i="0" u="none" strike="noStrike" kern="1200" cap="none" spc="0" normalizeH="0" baseline="0" noProof="0" dirty="0">
                <a:ln>
                  <a:noFill/>
                </a:ln>
                <a:solidFill>
                  <a:srgbClr val="000000">
                    <a:lumMod val="65000"/>
                    <a:lumOff val="35000"/>
                  </a:srgbClr>
                </a:solidFill>
                <a:effectLst/>
                <a:uLnTx/>
                <a:uFillTx/>
                <a:latin typeface="Tw Cen MT" panose="020B0602020104020603" pitchFamily="34" charset="0"/>
                <a:ea typeface="+mn-ea"/>
                <a:cs typeface="+mn-cs"/>
              </a:rPr>
              <a:t>is the standard deviation of the </a:t>
            </a:r>
            <a:r>
              <a:rPr kumimoji="0" lang="en-US" sz="1800" b="1" i="0" u="none" strike="noStrike" kern="1200" cap="none" spc="0" normalizeH="0" baseline="0" noProof="0" dirty="0">
                <a:ln>
                  <a:noFill/>
                </a:ln>
                <a:solidFill>
                  <a:srgbClr val="000000">
                    <a:lumMod val="65000"/>
                    <a:lumOff val="35000"/>
                  </a:srgbClr>
                </a:solidFill>
                <a:effectLst/>
                <a:uLnTx/>
                <a:uFillTx/>
                <a:latin typeface="Tw Cen MT" panose="020B0602020104020603" pitchFamily="34" charset="0"/>
                <a:ea typeface="+mn-ea"/>
                <a:cs typeface="+mn-cs"/>
              </a:rPr>
              <a:t>residuals</a:t>
            </a:r>
            <a:r>
              <a:rPr kumimoji="0" lang="en-US" sz="1800" b="0" i="0" u="none" strike="noStrike" kern="1200" cap="none" spc="0" normalizeH="0" baseline="0" noProof="0" dirty="0">
                <a:ln>
                  <a:noFill/>
                </a:ln>
                <a:solidFill>
                  <a:srgbClr val="000000">
                    <a:lumMod val="65000"/>
                    <a:lumOff val="35000"/>
                  </a:srgbClr>
                </a:solidFill>
                <a:effectLst/>
                <a:uLnTx/>
                <a:uFillTx/>
                <a:latin typeface="Tw Cen MT" panose="020B0602020104020603" pitchFamily="34" charset="0"/>
                <a:ea typeface="+mn-ea"/>
                <a:cs typeface="+mn-cs"/>
              </a:rPr>
              <a:t> (prediction errors). Residuals are a measure of how far from the regression line data points are; RMSE is a measure of how spread out these residuals are. In other words, it tells you how concentrated the data is around the </a:t>
            </a:r>
            <a:r>
              <a:rPr kumimoji="0" lang="en-US" sz="1800" b="1" i="0" u="none" strike="noStrike" kern="1200" cap="none" spc="0" normalizeH="0" baseline="0" noProof="0" dirty="0">
                <a:ln>
                  <a:noFill/>
                </a:ln>
                <a:solidFill>
                  <a:srgbClr val="000000">
                    <a:lumMod val="65000"/>
                    <a:lumOff val="35000"/>
                  </a:srgbClr>
                </a:solidFill>
                <a:effectLst/>
                <a:uLnTx/>
                <a:uFillTx/>
                <a:latin typeface="Tw Cen MT" panose="020B0602020104020603" pitchFamily="34" charset="0"/>
                <a:ea typeface="+mn-ea"/>
                <a:cs typeface="+mn-cs"/>
              </a:rPr>
              <a:t>line of best fit.</a:t>
            </a:r>
            <a:r>
              <a:rPr kumimoji="0" lang="en-US" sz="1800" b="0" i="0" u="none" strike="noStrike" kern="1200" cap="none" spc="0" normalizeH="0" baseline="0" noProof="0" dirty="0">
                <a:ln>
                  <a:noFill/>
                </a:ln>
                <a:solidFill>
                  <a:srgbClr val="000000">
                    <a:lumMod val="65000"/>
                    <a:lumOff val="35000"/>
                  </a:srgbClr>
                </a:solidFill>
                <a:effectLst/>
                <a:uLnTx/>
                <a:uFillTx/>
                <a:latin typeface="Tw Cen MT" panose="020B0602020104020603" pitchFamily="34" charset="0"/>
                <a:ea typeface="+mn-ea"/>
                <a:cs typeface="+mn-cs"/>
              </a:rPr>
              <a:t> </a:t>
            </a:r>
          </a:p>
        </p:txBody>
      </p:sp>
      <p:pic>
        <p:nvPicPr>
          <p:cNvPr id="10" name="Picture 9">
            <a:extLst>
              <a:ext uri="{FF2B5EF4-FFF2-40B4-BE49-F238E27FC236}">
                <a16:creationId xmlns:a16="http://schemas.microsoft.com/office/drawing/2014/main" id="{AC0DAA03-7A5C-42C5-B12D-670D5E426AAA}"/>
              </a:ext>
            </a:extLst>
          </p:cNvPr>
          <p:cNvPicPr>
            <a:picLocks noChangeAspect="1"/>
          </p:cNvPicPr>
          <p:nvPr/>
        </p:nvPicPr>
        <p:blipFill>
          <a:blip r:embed="rId2"/>
          <a:stretch>
            <a:fillRect/>
          </a:stretch>
        </p:blipFill>
        <p:spPr>
          <a:xfrm>
            <a:off x="8190001" y="2387197"/>
            <a:ext cx="2914650" cy="3629025"/>
          </a:xfrm>
          <a:prstGeom prst="rect">
            <a:avLst/>
          </a:prstGeom>
        </p:spPr>
      </p:pic>
      <p:pic>
        <p:nvPicPr>
          <p:cNvPr id="11" name="Picture 10">
            <a:extLst>
              <a:ext uri="{FF2B5EF4-FFF2-40B4-BE49-F238E27FC236}">
                <a16:creationId xmlns:a16="http://schemas.microsoft.com/office/drawing/2014/main" id="{169156A8-D411-4004-8BC2-EF702DD243F0}"/>
              </a:ext>
            </a:extLst>
          </p:cNvPr>
          <p:cNvPicPr>
            <a:picLocks noChangeAspect="1"/>
          </p:cNvPicPr>
          <p:nvPr/>
        </p:nvPicPr>
        <p:blipFill>
          <a:blip r:embed="rId3"/>
          <a:stretch>
            <a:fillRect/>
          </a:stretch>
        </p:blipFill>
        <p:spPr>
          <a:xfrm>
            <a:off x="4901026" y="2387197"/>
            <a:ext cx="3116027" cy="4407644"/>
          </a:xfrm>
          <a:prstGeom prst="rect">
            <a:avLst/>
          </a:prstGeom>
        </p:spPr>
      </p:pic>
      <p:pic>
        <p:nvPicPr>
          <p:cNvPr id="12" name="Picture 11">
            <a:extLst>
              <a:ext uri="{FF2B5EF4-FFF2-40B4-BE49-F238E27FC236}">
                <a16:creationId xmlns:a16="http://schemas.microsoft.com/office/drawing/2014/main" id="{508483C5-7569-4E4C-8830-1CAAEC3357B7}"/>
              </a:ext>
            </a:extLst>
          </p:cNvPr>
          <p:cNvPicPr>
            <a:picLocks noChangeAspect="1"/>
          </p:cNvPicPr>
          <p:nvPr/>
        </p:nvPicPr>
        <p:blipFill>
          <a:blip r:embed="rId4"/>
          <a:stretch>
            <a:fillRect/>
          </a:stretch>
        </p:blipFill>
        <p:spPr>
          <a:xfrm>
            <a:off x="282237" y="2968221"/>
            <a:ext cx="4086225" cy="2466975"/>
          </a:xfrm>
          <a:prstGeom prst="rect">
            <a:avLst/>
          </a:prstGeom>
        </p:spPr>
      </p:pic>
    </p:spTree>
    <p:extLst>
      <p:ext uri="{BB962C8B-B14F-4D97-AF65-F5344CB8AC3E}">
        <p14:creationId xmlns:p14="http://schemas.microsoft.com/office/powerpoint/2010/main" val="389694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8000000" scaled="0"/>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450BC-98E2-4E29-AA36-359024F87501}"/>
              </a:ext>
            </a:extLst>
          </p:cNvPr>
          <p:cNvSpPr>
            <a:spLocks noGrp="1"/>
          </p:cNvSpPr>
          <p:nvPr>
            <p:ph sz="half" idx="1"/>
          </p:nvPr>
        </p:nvSpPr>
        <p:spPr>
          <a:xfrm>
            <a:off x="385572" y="1485900"/>
            <a:ext cx="5356860" cy="5621357"/>
          </a:xfrm>
        </p:spPr>
        <p:txBody>
          <a:bodyPr>
            <a:normAutofit/>
          </a:bodyPr>
          <a:lstStyle/>
          <a:p>
            <a:pPr marL="0" indent="0">
              <a:buNone/>
            </a:pPr>
            <a:r>
              <a:rPr lang="en-US" sz="2400" b="1" dirty="0">
                <a:solidFill>
                  <a:schemeClr val="bg1"/>
                </a:solidFill>
              </a:rPr>
              <a:t>Key Takeaways:</a:t>
            </a:r>
          </a:p>
          <a:p>
            <a:pPr>
              <a:buClr>
                <a:schemeClr val="bg1"/>
              </a:buClr>
              <a:buFont typeface="Wingdings" panose="05000000000000000000" pitchFamily="2" charset="2"/>
              <a:buChar char="ü"/>
            </a:pPr>
            <a:r>
              <a:rPr lang="en-US" dirty="0">
                <a:solidFill>
                  <a:schemeClr val="bg1"/>
                </a:solidFill>
                <a:latin typeface="Tw Cen MT" panose="020B0602020104020603" pitchFamily="34" charset="0"/>
              </a:rPr>
              <a:t>Intuitive recommendations can be made using the 2 simple python methods reviewed in this presentation.</a:t>
            </a:r>
          </a:p>
          <a:p>
            <a:pPr>
              <a:buClr>
                <a:schemeClr val="bg1"/>
              </a:buClr>
              <a:buFont typeface="Wingdings" panose="05000000000000000000" pitchFamily="2" charset="2"/>
              <a:buChar char="ü"/>
            </a:pPr>
            <a:r>
              <a:rPr lang="en-US" dirty="0" err="1">
                <a:solidFill>
                  <a:schemeClr val="bg1"/>
                </a:solidFill>
                <a:latin typeface="Tw Cen MT" panose="020B0602020104020603" pitchFamily="34" charset="0"/>
              </a:rPr>
              <a:t>kNN</a:t>
            </a:r>
            <a:r>
              <a:rPr lang="en-US" dirty="0">
                <a:solidFill>
                  <a:schemeClr val="bg1"/>
                </a:solidFill>
                <a:latin typeface="Tw Cen MT" panose="020B0602020104020603" pitchFamily="34" charset="0"/>
              </a:rPr>
              <a:t> and SVD Matrix Factorization methods produce similar results which is a good sign that the models are working as expected. </a:t>
            </a:r>
          </a:p>
          <a:p>
            <a:pPr>
              <a:buClr>
                <a:schemeClr val="bg1"/>
              </a:buClr>
              <a:buFont typeface="Wingdings" panose="05000000000000000000" pitchFamily="2" charset="2"/>
              <a:buChar char="ü"/>
            </a:pPr>
            <a:r>
              <a:rPr lang="en-US" dirty="0">
                <a:solidFill>
                  <a:schemeClr val="bg1"/>
                </a:solidFill>
                <a:latin typeface="Tw Cen MT" panose="020B0602020104020603" pitchFamily="34" charset="0"/>
              </a:rPr>
              <a:t>Recommendation systems implemented in most real world scenarios would require a big data approach.</a:t>
            </a:r>
          </a:p>
          <a:p>
            <a:pPr>
              <a:buClr>
                <a:schemeClr val="bg1"/>
              </a:buClr>
              <a:buFont typeface="Wingdings" panose="05000000000000000000" pitchFamily="2" charset="2"/>
              <a:buChar char="ü"/>
            </a:pPr>
            <a:r>
              <a:rPr lang="en-US" dirty="0">
                <a:solidFill>
                  <a:schemeClr val="bg1"/>
                </a:solidFill>
                <a:latin typeface="Tw Cen MT" panose="020B0602020104020603" pitchFamily="34" charset="0"/>
              </a:rPr>
              <a:t>There are many more ways to achieve Collaborative filtering besides what I have discussed here. I have barely scratched the surface. </a:t>
            </a:r>
          </a:p>
          <a:p>
            <a:pPr>
              <a:buClr>
                <a:schemeClr val="bg1"/>
              </a:buClr>
              <a:buFont typeface="Wingdings" panose="05000000000000000000" pitchFamily="2" charset="2"/>
              <a:buChar char="ü"/>
            </a:pPr>
            <a:r>
              <a:rPr lang="en-US" dirty="0">
                <a:solidFill>
                  <a:schemeClr val="bg1"/>
                </a:solidFill>
                <a:latin typeface="Tw Cen MT" panose="020B0602020104020603" pitchFamily="34" charset="0"/>
              </a:rPr>
              <a:t>Collaborative filtering is used EVERYWHERE!</a:t>
            </a:r>
          </a:p>
          <a:p>
            <a:pPr marL="0" indent="0">
              <a:buNone/>
            </a:pPr>
            <a:endParaRPr lang="en-US" dirty="0"/>
          </a:p>
        </p:txBody>
      </p:sp>
      <p:sp>
        <p:nvSpPr>
          <p:cNvPr id="6" name="Rectangle 5">
            <a:extLst>
              <a:ext uri="{FF2B5EF4-FFF2-40B4-BE49-F238E27FC236}">
                <a16:creationId xmlns:a16="http://schemas.microsoft.com/office/drawing/2014/main" id="{541EA181-2EB4-4048-AE54-E5EDD6F6D043}"/>
              </a:ext>
            </a:extLst>
          </p:cNvPr>
          <p:cNvSpPr/>
          <p:nvPr/>
        </p:nvSpPr>
        <p:spPr>
          <a:xfrm>
            <a:off x="0" y="0"/>
            <a:ext cx="7543800" cy="1384300"/>
          </a:xfrm>
          <a:prstGeom prst="rect">
            <a:avLst/>
          </a:prstGeom>
          <a:solidFill>
            <a:srgbClr val="3535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FFFF"/>
                </a:solidFill>
                <a:effectLst/>
                <a:uLnTx/>
                <a:uFillTx/>
                <a:latin typeface="Tw Cen MT" panose="020B0602020104020603" pitchFamily="34" charset="0"/>
                <a:ea typeface="+mn-ea"/>
                <a:cs typeface="+mn-cs"/>
              </a:rPr>
              <a:t>Collaborative Filtering:</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DB935"/>
                </a:solidFill>
                <a:effectLst/>
                <a:uLnTx/>
                <a:uFillTx/>
                <a:latin typeface="Tw Cen MT" panose="020B0602020104020603" pitchFamily="34" charset="0"/>
                <a:ea typeface="+mn-ea"/>
                <a:cs typeface="+mn-cs"/>
              </a:rPr>
              <a:t>The Conclusion</a:t>
            </a:r>
          </a:p>
        </p:txBody>
      </p:sp>
      <p:sp>
        <p:nvSpPr>
          <p:cNvPr id="5" name="Flowchart: Document 4">
            <a:extLst>
              <a:ext uri="{FF2B5EF4-FFF2-40B4-BE49-F238E27FC236}">
                <a16:creationId xmlns:a16="http://schemas.microsoft.com/office/drawing/2014/main" id="{CB026ADD-2B6F-4C84-8F6C-3C759168F69E}"/>
              </a:ext>
            </a:extLst>
          </p:cNvPr>
          <p:cNvSpPr/>
          <p:nvPr/>
        </p:nvSpPr>
        <p:spPr>
          <a:xfrm rot="5400000">
            <a:off x="5822949" y="488954"/>
            <a:ext cx="6858002" cy="5880100"/>
          </a:xfrm>
          <a:prstGeom prst="flowChartDocument">
            <a:avLst/>
          </a:prstGeom>
          <a:solidFill>
            <a:srgbClr val="98CFD8"/>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pitchFamily="34" charset="0"/>
              <a:ea typeface="+mn-ea"/>
              <a:cs typeface="+mn-cs"/>
            </a:endParaRPr>
          </a:p>
        </p:txBody>
      </p:sp>
      <p:sp>
        <p:nvSpPr>
          <p:cNvPr id="4" name="Content Placeholder 3">
            <a:extLst>
              <a:ext uri="{FF2B5EF4-FFF2-40B4-BE49-F238E27FC236}">
                <a16:creationId xmlns:a16="http://schemas.microsoft.com/office/drawing/2014/main" id="{934DC7FA-42C9-4282-9425-9125214A63DA}"/>
              </a:ext>
            </a:extLst>
          </p:cNvPr>
          <p:cNvSpPr>
            <a:spLocks noGrp="1"/>
          </p:cNvSpPr>
          <p:nvPr>
            <p:ph sz="half" idx="2"/>
          </p:nvPr>
        </p:nvSpPr>
        <p:spPr>
          <a:xfrm>
            <a:off x="7848600" y="330200"/>
            <a:ext cx="4038600" cy="4825999"/>
          </a:xfrm>
        </p:spPr>
        <p:txBody>
          <a:bodyPr>
            <a:normAutofit/>
          </a:bodyPr>
          <a:lstStyle/>
          <a:p>
            <a:pPr marL="0" indent="0">
              <a:buNone/>
            </a:pPr>
            <a:r>
              <a:rPr lang="en-US" sz="2400" b="1" dirty="0"/>
              <a:t>Future Exploration:</a:t>
            </a:r>
          </a:p>
          <a:p>
            <a:pPr marL="0" indent="0">
              <a:buNone/>
            </a:pPr>
            <a:r>
              <a:rPr lang="en-US" dirty="0">
                <a:latin typeface="Tw Cen MT" panose="020B0602020104020603" pitchFamily="34" charset="0"/>
              </a:rPr>
              <a:t>The scope of this project covered the exploration of creating a collaborative Filtering movie recommendation system, using a small subset of data. I would like to take this idea and apply what I have learned to the entire movie and ratings dataset. In order to do this I would leverage </a:t>
            </a:r>
            <a:r>
              <a:rPr lang="en-US" dirty="0" err="1">
                <a:latin typeface="Tw Cen MT" panose="020B0602020104020603" pitchFamily="34" charset="0"/>
              </a:rPr>
              <a:t>PySpark</a:t>
            </a:r>
            <a:r>
              <a:rPr lang="en-US" dirty="0">
                <a:latin typeface="Tw Cen MT" panose="020B0602020104020603" pitchFamily="34" charset="0"/>
              </a:rPr>
              <a:t> for parallel computation.</a:t>
            </a:r>
          </a:p>
          <a:p>
            <a:pPr marL="0" indent="0">
              <a:buNone/>
            </a:pPr>
            <a:r>
              <a:rPr lang="en-US" dirty="0">
                <a:latin typeface="Tw Cen MT" panose="020B0602020104020603" pitchFamily="34" charset="0"/>
              </a:rPr>
              <a:t>I would also like to look in to the different Deep Learning approaches that exist for collaborative filtering models as well as hybrid models. </a:t>
            </a:r>
          </a:p>
        </p:txBody>
      </p:sp>
      <p:pic>
        <p:nvPicPr>
          <p:cNvPr id="5124" name="Picture 4" descr="Image result for deep learning recommendation system">
            <a:extLst>
              <a:ext uri="{FF2B5EF4-FFF2-40B4-BE49-F238E27FC236}">
                <a16:creationId xmlns:a16="http://schemas.microsoft.com/office/drawing/2014/main" id="{8C53F1D1-09FA-42A1-8076-6F3488669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586284"/>
            <a:ext cx="4038600" cy="227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53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ACFD-9912-4E06-A7FD-59B944D19232}"/>
              </a:ext>
            </a:extLst>
          </p:cNvPr>
          <p:cNvSpPr>
            <a:spLocks noGrp="1"/>
          </p:cNvSpPr>
          <p:nvPr>
            <p:ph type="title"/>
          </p:nvPr>
        </p:nvSpPr>
        <p:spPr/>
        <p:txBody>
          <a:bodyPr/>
          <a:lstStyle/>
          <a:p>
            <a:r>
              <a:rPr lang="en-US" dirty="0"/>
              <a:t>Top Rated Movies</a:t>
            </a:r>
          </a:p>
        </p:txBody>
      </p:sp>
      <p:pic>
        <p:nvPicPr>
          <p:cNvPr id="5" name="Picture 4">
            <a:extLst>
              <a:ext uri="{FF2B5EF4-FFF2-40B4-BE49-F238E27FC236}">
                <a16:creationId xmlns:a16="http://schemas.microsoft.com/office/drawing/2014/main" id="{8480B42F-4DCE-4E30-A871-A5F7C2FE47D1}"/>
              </a:ext>
            </a:extLst>
          </p:cNvPr>
          <p:cNvPicPr>
            <a:picLocks noChangeAspect="1"/>
          </p:cNvPicPr>
          <p:nvPr/>
        </p:nvPicPr>
        <p:blipFill rotWithShape="1">
          <a:blip r:embed="rId2">
            <a:extLst>
              <a:ext uri="{28A0092B-C50C-407E-A947-70E740481C1C}">
                <a14:useLocalDpi xmlns:a14="http://schemas.microsoft.com/office/drawing/2010/main" val="0"/>
              </a:ext>
            </a:extLst>
          </a:blip>
          <a:srcRect l="1774" t="5045"/>
          <a:stretch/>
        </p:blipFill>
        <p:spPr>
          <a:xfrm>
            <a:off x="3132083" y="289034"/>
            <a:ext cx="8944308" cy="6568617"/>
          </a:xfrm>
          <a:prstGeom prst="rect">
            <a:avLst/>
          </a:prstGeom>
        </p:spPr>
      </p:pic>
      <p:sp>
        <p:nvSpPr>
          <p:cNvPr id="7" name="Rectangle 6">
            <a:extLst>
              <a:ext uri="{FF2B5EF4-FFF2-40B4-BE49-F238E27FC236}">
                <a16:creationId xmlns:a16="http://schemas.microsoft.com/office/drawing/2014/main" id="{672A9790-DE15-4EB4-AE67-858D2CE59319}"/>
              </a:ext>
            </a:extLst>
          </p:cNvPr>
          <p:cNvSpPr/>
          <p:nvPr/>
        </p:nvSpPr>
        <p:spPr>
          <a:xfrm>
            <a:off x="3132083" y="0"/>
            <a:ext cx="9059917" cy="546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26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D646D0-A6DA-422C-BD20-9AA4EAD589E5}"/>
              </a:ext>
            </a:extLst>
          </p:cNvPr>
          <p:cNvSpPr/>
          <p:nvPr/>
        </p:nvSpPr>
        <p:spPr>
          <a:xfrm>
            <a:off x="3205655" y="0"/>
            <a:ext cx="89863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77918-DD46-42E6-81EA-23D4F5797D2C}"/>
              </a:ext>
            </a:extLst>
          </p:cNvPr>
          <p:cNvSpPr>
            <a:spLocks noGrp="1"/>
          </p:cNvSpPr>
          <p:nvPr>
            <p:ph type="title"/>
          </p:nvPr>
        </p:nvSpPr>
        <p:spPr>
          <a:xfrm>
            <a:off x="430691" y="370095"/>
            <a:ext cx="2601544" cy="2567546"/>
          </a:xfrm>
        </p:spPr>
        <p:txBody>
          <a:bodyPr/>
          <a:lstStyle/>
          <a:p>
            <a:r>
              <a:rPr lang="en-US" sz="3200" dirty="0"/>
              <a:t>Voting Average </a:t>
            </a:r>
            <a:br>
              <a:rPr lang="en-US" sz="3200" dirty="0"/>
            </a:br>
            <a:r>
              <a:rPr lang="en-US" sz="3200" dirty="0"/>
              <a:t>vs. </a:t>
            </a:r>
            <a:br>
              <a:rPr lang="en-US" sz="3200" dirty="0"/>
            </a:br>
            <a:r>
              <a:rPr lang="en-US" sz="3200" dirty="0"/>
              <a:t>Records per Year</a:t>
            </a:r>
          </a:p>
        </p:txBody>
      </p:sp>
      <p:pic>
        <p:nvPicPr>
          <p:cNvPr id="5" name="Picture 4">
            <a:extLst>
              <a:ext uri="{FF2B5EF4-FFF2-40B4-BE49-F238E27FC236}">
                <a16:creationId xmlns:a16="http://schemas.microsoft.com/office/drawing/2014/main" id="{77653244-FD3A-40C2-9F34-6362C862D857}"/>
              </a:ext>
            </a:extLst>
          </p:cNvPr>
          <p:cNvPicPr>
            <a:picLocks noChangeAspect="1"/>
          </p:cNvPicPr>
          <p:nvPr/>
        </p:nvPicPr>
        <p:blipFill rotWithShape="1">
          <a:blip r:embed="rId2">
            <a:extLst>
              <a:ext uri="{28A0092B-C50C-407E-A947-70E740481C1C}">
                <a14:useLocalDpi xmlns:a14="http://schemas.microsoft.com/office/drawing/2010/main" val="0"/>
              </a:ext>
            </a:extLst>
          </a:blip>
          <a:srcRect t="926"/>
          <a:stretch/>
        </p:blipFill>
        <p:spPr>
          <a:xfrm>
            <a:off x="3284483" y="220717"/>
            <a:ext cx="8786947" cy="6579476"/>
          </a:xfrm>
          <a:prstGeom prst="rect">
            <a:avLst/>
          </a:prstGeom>
        </p:spPr>
      </p:pic>
    </p:spTree>
    <p:extLst>
      <p:ext uri="{BB962C8B-B14F-4D97-AF65-F5344CB8AC3E}">
        <p14:creationId xmlns:p14="http://schemas.microsoft.com/office/powerpoint/2010/main" val="101083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FA16E-EEE8-4024-8624-8CBFBAE62785}"/>
              </a:ext>
            </a:extLst>
          </p:cNvPr>
          <p:cNvSpPr/>
          <p:nvPr/>
        </p:nvSpPr>
        <p:spPr>
          <a:xfrm>
            <a:off x="2927131" y="0"/>
            <a:ext cx="926486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77918-DD46-42E6-81EA-23D4F5797D2C}"/>
              </a:ext>
            </a:extLst>
          </p:cNvPr>
          <p:cNvSpPr>
            <a:spLocks noGrp="1"/>
          </p:cNvSpPr>
          <p:nvPr>
            <p:ph type="title"/>
          </p:nvPr>
        </p:nvSpPr>
        <p:spPr>
          <a:xfrm>
            <a:off x="430690" y="370095"/>
            <a:ext cx="3389820" cy="2129596"/>
          </a:xfrm>
        </p:spPr>
        <p:txBody>
          <a:bodyPr/>
          <a:lstStyle/>
          <a:p>
            <a:r>
              <a:rPr lang="en-US" sz="3600" dirty="0"/>
              <a:t>Budget</a:t>
            </a:r>
            <a:br>
              <a:rPr lang="en-US" sz="3600" dirty="0"/>
            </a:br>
            <a:r>
              <a:rPr lang="en-US" sz="3600" dirty="0"/>
              <a:t>vs. </a:t>
            </a:r>
            <a:br>
              <a:rPr lang="en-US" sz="3600" dirty="0"/>
            </a:br>
            <a:r>
              <a:rPr lang="en-US" sz="3600" dirty="0"/>
              <a:t>Revenue</a:t>
            </a:r>
          </a:p>
        </p:txBody>
      </p:sp>
      <p:pic>
        <p:nvPicPr>
          <p:cNvPr id="5" name="Picture 4">
            <a:extLst>
              <a:ext uri="{FF2B5EF4-FFF2-40B4-BE49-F238E27FC236}">
                <a16:creationId xmlns:a16="http://schemas.microsoft.com/office/drawing/2014/main" id="{77653244-FD3A-40C2-9F34-6362C862D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1" y="127804"/>
            <a:ext cx="8813223" cy="6659806"/>
          </a:xfrm>
          <a:prstGeom prst="rect">
            <a:avLst/>
          </a:prstGeom>
        </p:spPr>
      </p:pic>
    </p:spTree>
    <p:extLst>
      <p:ext uri="{BB962C8B-B14F-4D97-AF65-F5344CB8AC3E}">
        <p14:creationId xmlns:p14="http://schemas.microsoft.com/office/powerpoint/2010/main" val="124743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FA16E-EEE8-4024-8624-8CBFBAE62785}"/>
              </a:ext>
            </a:extLst>
          </p:cNvPr>
          <p:cNvSpPr/>
          <p:nvPr/>
        </p:nvSpPr>
        <p:spPr>
          <a:xfrm>
            <a:off x="2927131" y="0"/>
            <a:ext cx="926486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77918-DD46-42E6-81EA-23D4F5797D2C}"/>
              </a:ext>
            </a:extLst>
          </p:cNvPr>
          <p:cNvSpPr>
            <a:spLocks noGrp="1"/>
          </p:cNvSpPr>
          <p:nvPr>
            <p:ph type="title"/>
          </p:nvPr>
        </p:nvSpPr>
        <p:spPr>
          <a:xfrm>
            <a:off x="430690" y="370094"/>
            <a:ext cx="3389820" cy="2641119"/>
          </a:xfrm>
        </p:spPr>
        <p:txBody>
          <a:bodyPr/>
          <a:lstStyle/>
          <a:p>
            <a:r>
              <a:rPr lang="en-US" sz="3600" dirty="0"/>
              <a:t>Budget</a:t>
            </a:r>
            <a:br>
              <a:rPr lang="en-US" sz="3600" dirty="0"/>
            </a:br>
            <a:r>
              <a:rPr lang="en-US" sz="3600" dirty="0"/>
              <a:t>vs. </a:t>
            </a:r>
            <a:br>
              <a:rPr lang="en-US" sz="3600" dirty="0"/>
            </a:br>
            <a:r>
              <a:rPr lang="en-US" sz="3600" dirty="0"/>
              <a:t>Revenue</a:t>
            </a:r>
            <a:br>
              <a:rPr lang="en-US" sz="3600" dirty="0"/>
            </a:br>
            <a:r>
              <a:rPr lang="en-US" sz="3600" dirty="0"/>
              <a:t>1979</a:t>
            </a:r>
          </a:p>
        </p:txBody>
      </p:sp>
      <p:pic>
        <p:nvPicPr>
          <p:cNvPr id="5" name="Picture 4">
            <a:extLst>
              <a:ext uri="{FF2B5EF4-FFF2-40B4-BE49-F238E27FC236}">
                <a16:creationId xmlns:a16="http://schemas.microsoft.com/office/drawing/2014/main" id="{77653244-FD3A-40C2-9F34-6362C862D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46" y="141593"/>
            <a:ext cx="9086493" cy="6631984"/>
          </a:xfrm>
          <a:prstGeom prst="rect">
            <a:avLst/>
          </a:prstGeom>
        </p:spPr>
      </p:pic>
    </p:spTree>
    <p:extLst>
      <p:ext uri="{BB962C8B-B14F-4D97-AF65-F5344CB8AC3E}">
        <p14:creationId xmlns:p14="http://schemas.microsoft.com/office/powerpoint/2010/main" val="2405563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7FA16E-EEE8-4024-8624-8CBFBAE62785}"/>
              </a:ext>
            </a:extLst>
          </p:cNvPr>
          <p:cNvSpPr/>
          <p:nvPr/>
        </p:nvSpPr>
        <p:spPr>
          <a:xfrm>
            <a:off x="2927131" y="0"/>
            <a:ext cx="926486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77918-DD46-42E6-81EA-23D4F5797D2C}"/>
              </a:ext>
            </a:extLst>
          </p:cNvPr>
          <p:cNvSpPr>
            <a:spLocks noGrp="1"/>
          </p:cNvSpPr>
          <p:nvPr>
            <p:ph type="title"/>
          </p:nvPr>
        </p:nvSpPr>
        <p:spPr>
          <a:xfrm>
            <a:off x="430690" y="370094"/>
            <a:ext cx="3389820" cy="2641119"/>
          </a:xfrm>
        </p:spPr>
        <p:txBody>
          <a:bodyPr/>
          <a:lstStyle/>
          <a:p>
            <a:r>
              <a:rPr lang="en-US" sz="3600" dirty="0"/>
              <a:t>Budget</a:t>
            </a:r>
            <a:br>
              <a:rPr lang="en-US" sz="3600" dirty="0"/>
            </a:br>
            <a:r>
              <a:rPr lang="en-US" sz="3600" dirty="0"/>
              <a:t>vs. </a:t>
            </a:r>
            <a:br>
              <a:rPr lang="en-US" sz="3600" dirty="0"/>
            </a:br>
            <a:r>
              <a:rPr lang="en-US" sz="3600" dirty="0"/>
              <a:t>Revenue</a:t>
            </a:r>
            <a:br>
              <a:rPr lang="en-US" sz="3600" dirty="0"/>
            </a:br>
            <a:r>
              <a:rPr lang="en-US" sz="3600" dirty="0"/>
              <a:t>2016</a:t>
            </a:r>
          </a:p>
        </p:txBody>
      </p:sp>
      <p:pic>
        <p:nvPicPr>
          <p:cNvPr id="5" name="Picture 4">
            <a:extLst>
              <a:ext uri="{FF2B5EF4-FFF2-40B4-BE49-F238E27FC236}">
                <a16:creationId xmlns:a16="http://schemas.microsoft.com/office/drawing/2014/main" id="{77653244-FD3A-40C2-9F34-6362C862D857}"/>
              </a:ext>
            </a:extLst>
          </p:cNvPr>
          <p:cNvPicPr>
            <a:picLocks noChangeAspect="1"/>
          </p:cNvPicPr>
          <p:nvPr/>
        </p:nvPicPr>
        <p:blipFill rotWithShape="1">
          <a:blip r:embed="rId2">
            <a:extLst>
              <a:ext uri="{28A0092B-C50C-407E-A947-70E740481C1C}">
                <a14:useLocalDpi xmlns:a14="http://schemas.microsoft.com/office/drawing/2010/main" val="0"/>
              </a:ext>
            </a:extLst>
          </a:blip>
          <a:srcRect t="1230"/>
          <a:stretch/>
        </p:blipFill>
        <p:spPr>
          <a:xfrm>
            <a:off x="3168869" y="81269"/>
            <a:ext cx="8749861" cy="6734690"/>
          </a:xfrm>
          <a:prstGeom prst="rect">
            <a:avLst/>
          </a:prstGeom>
        </p:spPr>
      </p:pic>
    </p:spTree>
    <p:extLst>
      <p:ext uri="{BB962C8B-B14F-4D97-AF65-F5344CB8AC3E}">
        <p14:creationId xmlns:p14="http://schemas.microsoft.com/office/powerpoint/2010/main" val="151908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fail">
            <a:extLst>
              <a:ext uri="{FF2B5EF4-FFF2-40B4-BE49-F238E27FC236}">
                <a16:creationId xmlns:a16="http://schemas.microsoft.com/office/drawing/2014/main" id="{3C106CD0-01E7-4476-8914-D16738458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06" b="15778"/>
          <a:stretch/>
        </p:blipFill>
        <p:spPr bwMode="auto">
          <a:xfrm>
            <a:off x="4130748" y="2581989"/>
            <a:ext cx="8061251" cy="42760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text&#10;&#10;Description automatically generated">
            <a:extLst>
              <a:ext uri="{FF2B5EF4-FFF2-40B4-BE49-F238E27FC236}">
                <a16:creationId xmlns:a16="http://schemas.microsoft.com/office/drawing/2014/main" id="{6EF5155B-BAF2-4602-A2B2-B3DF66C0C2F8}"/>
              </a:ext>
            </a:extLst>
          </p:cNvPr>
          <p:cNvPicPr>
            <a:picLocks noChangeAspect="1"/>
          </p:cNvPicPr>
          <p:nvPr/>
        </p:nvPicPr>
        <p:blipFill rotWithShape="1">
          <a:blip r:embed="rId3">
            <a:extLst>
              <a:ext uri="{28A0092B-C50C-407E-A947-70E740481C1C}">
                <a14:useLocalDpi xmlns:a14="http://schemas.microsoft.com/office/drawing/2010/main" val="0"/>
              </a:ext>
            </a:extLst>
          </a:blip>
          <a:srcRect l="1690" r="2783"/>
          <a:stretch/>
        </p:blipFill>
        <p:spPr>
          <a:xfrm>
            <a:off x="4130749" y="2581988"/>
            <a:ext cx="8061251" cy="4276011"/>
          </a:xfrm>
          <a:prstGeom prst="rect">
            <a:avLst/>
          </a:prstGeom>
        </p:spPr>
      </p:pic>
      <p:sp>
        <p:nvSpPr>
          <p:cNvPr id="2" name="Title 1">
            <a:extLst>
              <a:ext uri="{FF2B5EF4-FFF2-40B4-BE49-F238E27FC236}">
                <a16:creationId xmlns:a16="http://schemas.microsoft.com/office/drawing/2014/main" id="{E7F88192-4F0B-4BF2-BCBA-C135E0E1A358}"/>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ACF4B18D-EE3A-4374-9CF2-56A8F8A0BD40}"/>
              </a:ext>
            </a:extLst>
          </p:cNvPr>
          <p:cNvSpPr>
            <a:spLocks noGrp="1"/>
          </p:cNvSpPr>
          <p:nvPr>
            <p:ph idx="1"/>
          </p:nvPr>
        </p:nvSpPr>
        <p:spPr/>
        <p:txBody>
          <a:bodyPr/>
          <a:lstStyle/>
          <a:p>
            <a:r>
              <a:rPr lang="en-US" dirty="0"/>
              <a:t>Used in class with VADER and Naïve Bayes with </a:t>
            </a:r>
            <a:r>
              <a:rPr lang="en-US" dirty="0" err="1"/>
              <a:t>pyspark</a:t>
            </a:r>
            <a:endParaRPr lang="en-US" dirty="0"/>
          </a:p>
        </p:txBody>
      </p:sp>
      <p:sp>
        <p:nvSpPr>
          <p:cNvPr id="10" name="TextBox 9">
            <a:extLst>
              <a:ext uri="{FF2B5EF4-FFF2-40B4-BE49-F238E27FC236}">
                <a16:creationId xmlns:a16="http://schemas.microsoft.com/office/drawing/2014/main" id="{A3B0887B-8970-4A8A-BC01-44906C20B508}"/>
              </a:ext>
            </a:extLst>
          </p:cNvPr>
          <p:cNvSpPr txBox="1"/>
          <p:nvPr/>
        </p:nvSpPr>
        <p:spPr>
          <a:xfrm>
            <a:off x="430689" y="2216888"/>
            <a:ext cx="3487409" cy="3170099"/>
          </a:xfrm>
          <a:prstGeom prst="rect">
            <a:avLst/>
          </a:prstGeom>
          <a:noFill/>
        </p:spPr>
        <p:txBody>
          <a:bodyPr wrap="square" rtlCol="0">
            <a:spAutoFit/>
          </a:bodyPr>
          <a:lstStyle/>
          <a:p>
            <a:r>
              <a:rPr lang="en-US" sz="2400" dirty="0">
                <a:solidFill>
                  <a:schemeClr val="bg1"/>
                </a:solidFill>
              </a:rPr>
              <a:t>A field within Natural Language Processing (NLP) that builds systems that try to identify and extract opinions within text.</a:t>
            </a:r>
          </a:p>
          <a:p>
            <a:endParaRPr lang="en-US" sz="2000" dirty="0">
              <a:solidFill>
                <a:srgbClr val="FFCC00"/>
              </a:solidFill>
            </a:endParaRPr>
          </a:p>
          <a:p>
            <a:r>
              <a:rPr lang="en-US" sz="2000" dirty="0">
                <a:solidFill>
                  <a:srgbClr val="FFCC00"/>
                </a:solidFill>
              </a:rPr>
              <a:t>POLARITY:</a:t>
            </a:r>
            <a:r>
              <a:rPr lang="en-US" sz="2000" dirty="0"/>
              <a:t> </a:t>
            </a:r>
            <a:r>
              <a:rPr lang="en-US" sz="2000" dirty="0">
                <a:solidFill>
                  <a:schemeClr val="bg1"/>
                </a:solidFill>
              </a:rPr>
              <a:t>if the speaker expresses a positive or negative opinion</a:t>
            </a:r>
          </a:p>
        </p:txBody>
      </p:sp>
    </p:spTree>
    <p:extLst>
      <p:ext uri="{BB962C8B-B14F-4D97-AF65-F5344CB8AC3E}">
        <p14:creationId xmlns:p14="http://schemas.microsoft.com/office/powerpoint/2010/main" val="25288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otalTime>834</TotalTime>
  <Words>1284</Words>
  <Application>Microsoft Office PowerPoint</Application>
  <PresentationFormat>Widescreen</PresentationFormat>
  <Paragraphs>137</Paragraphs>
  <Slides>33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Ink Free</vt:lpstr>
      <vt:lpstr>Tw Cen MT</vt:lpstr>
      <vt:lpstr>Wingdings</vt:lpstr>
      <vt:lpstr>Wingdings 2</vt:lpstr>
      <vt:lpstr>Office Theme</vt:lpstr>
      <vt:lpstr>View</vt:lpstr>
      <vt:lpstr>At the Movies</vt:lpstr>
      <vt:lpstr>At the Movies THE DATA</vt:lpstr>
      <vt:lpstr>Name That Movie!</vt:lpstr>
      <vt:lpstr>Top Rated Movies</vt:lpstr>
      <vt:lpstr>Voting Average  vs.  Records per Year</vt:lpstr>
      <vt:lpstr>Budget vs.  Revenue</vt:lpstr>
      <vt:lpstr>Budget vs.  Revenue 1979</vt:lpstr>
      <vt:lpstr>Budget vs.  Revenue 2016</vt:lpstr>
      <vt:lpstr>Sentiment Analysis</vt:lpstr>
      <vt:lpstr>Sentiment Analysis VADER</vt:lpstr>
      <vt:lpstr>Sentiment Analysis</vt:lpstr>
      <vt:lpstr>Sentiment Analysis</vt:lpstr>
      <vt:lpstr>Analysis using the movie metadata</vt:lpstr>
      <vt:lpstr>Exploratory Research on the dataset</vt:lpstr>
      <vt:lpstr>Created a heat map to look at the continuous variables </vt:lpstr>
      <vt:lpstr>Random Forest</vt:lpstr>
      <vt:lpstr>Model Accuracy, how often is the classifier correct?</vt:lpstr>
      <vt:lpstr>PowerPoint Presentation</vt:lpstr>
      <vt:lpstr>Collaborative Filtering </vt:lpstr>
      <vt:lpstr>There are 2 types of Collaborative Filtering, user based and item based. Both work in a similar way but with a slightly different focus.</vt:lpstr>
      <vt:lpstr>Data Cleansing &amp; Exploration</vt:lpstr>
      <vt:lpstr>Data Cleansing &amp; Exploration</vt:lpstr>
      <vt:lpstr>Data Cleansing &amp; Exploration</vt:lpstr>
      <vt:lpstr>SVD Matrix Factorization </vt:lpstr>
      <vt:lpstr>SVD Matrix Factorization </vt:lpstr>
      <vt:lpstr>SVD Matrix Factorization </vt:lpstr>
      <vt:lpstr>SVD Matrix Factorization </vt:lpstr>
      <vt:lpstr>k-Nearest Neighbors </vt:lpstr>
      <vt:lpstr>k-Nearest Neighbors </vt:lpstr>
      <vt:lpstr>k-Nearest Neighbors </vt:lpstr>
      <vt:lpstr>Compare Methods</vt:lpstr>
      <vt:lpstr>Compare 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the Movies</dc:title>
  <dc:creator>Meagan Heine</dc:creator>
  <cp:lastModifiedBy>Meagan Heine</cp:lastModifiedBy>
  <cp:revision>40</cp:revision>
  <dcterms:created xsi:type="dcterms:W3CDTF">2019-02-09T18:34:08Z</dcterms:created>
  <dcterms:modified xsi:type="dcterms:W3CDTF">2019-02-13T00:28:42Z</dcterms:modified>
</cp:coreProperties>
</file>